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564" r:id="rId2"/>
    <p:sldId id="613" r:id="rId3"/>
    <p:sldId id="531" r:id="rId4"/>
    <p:sldId id="549" r:id="rId5"/>
    <p:sldId id="550" r:id="rId6"/>
    <p:sldId id="634" r:id="rId7"/>
    <p:sldId id="258" r:id="rId8"/>
    <p:sldId id="261" r:id="rId9"/>
    <p:sldId id="657" r:id="rId10"/>
    <p:sldId id="578" r:id="rId11"/>
    <p:sldId id="579" r:id="rId12"/>
    <p:sldId id="587" r:id="rId13"/>
    <p:sldId id="561" r:id="rId14"/>
    <p:sldId id="268" r:id="rId15"/>
    <p:sldId id="649" r:id="rId16"/>
    <p:sldId id="1537" r:id="rId17"/>
    <p:sldId id="1560" r:id="rId18"/>
    <p:sldId id="1561" r:id="rId19"/>
    <p:sldId id="1562" r:id="rId20"/>
    <p:sldId id="1538" r:id="rId21"/>
    <p:sldId id="1539" r:id="rId22"/>
    <p:sldId id="1511" r:id="rId23"/>
    <p:sldId id="1540" r:id="rId24"/>
    <p:sldId id="1541" r:id="rId25"/>
    <p:sldId id="1543" r:id="rId26"/>
    <p:sldId id="1546" r:id="rId27"/>
    <p:sldId id="1544" r:id="rId28"/>
    <p:sldId id="1547" r:id="rId29"/>
    <p:sldId id="1550" r:id="rId30"/>
    <p:sldId id="1549" r:id="rId31"/>
    <p:sldId id="1551" r:id="rId32"/>
    <p:sldId id="1548" r:id="rId33"/>
    <p:sldId id="1542" r:id="rId34"/>
    <p:sldId id="1552" r:id="rId35"/>
    <p:sldId id="1563" r:id="rId36"/>
    <p:sldId id="1555" r:id="rId37"/>
    <p:sldId id="1557" r:id="rId38"/>
    <p:sldId id="1558" r:id="rId39"/>
    <p:sldId id="1564" r:id="rId40"/>
    <p:sldId id="1565" r:id="rId41"/>
    <p:sldId id="15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560D8B-0329-439D-9D17-12607792134E}">
          <p14:sldIdLst>
            <p14:sldId id="564"/>
            <p14:sldId id="613"/>
            <p14:sldId id="531"/>
            <p14:sldId id="549"/>
            <p14:sldId id="550"/>
            <p14:sldId id="634"/>
            <p14:sldId id="258"/>
            <p14:sldId id="261"/>
            <p14:sldId id="657"/>
            <p14:sldId id="578"/>
            <p14:sldId id="579"/>
            <p14:sldId id="587"/>
            <p14:sldId id="561"/>
            <p14:sldId id="268"/>
            <p14:sldId id="649"/>
          </p14:sldIdLst>
        </p14:section>
        <p14:section name="Microsoft Ready Light Template" id="{E1C8FB21-FF75-44A0-8090-B2FB240B014B}">
          <p14:sldIdLst>
            <p14:sldId id="1537"/>
            <p14:sldId id="1560"/>
            <p14:sldId id="1561"/>
            <p14:sldId id="1562"/>
            <p14:sldId id="1538"/>
            <p14:sldId id="1539"/>
            <p14:sldId id="1511"/>
            <p14:sldId id="1540"/>
            <p14:sldId id="1541"/>
            <p14:sldId id="1543"/>
            <p14:sldId id="1546"/>
            <p14:sldId id="1544"/>
            <p14:sldId id="1547"/>
            <p14:sldId id="1550"/>
            <p14:sldId id="1549"/>
            <p14:sldId id="1551"/>
            <p14:sldId id="1548"/>
            <p14:sldId id="1542"/>
            <p14:sldId id="1552"/>
            <p14:sldId id="1563"/>
            <p14:sldId id="1555"/>
            <p14:sldId id="1557"/>
            <p14:sldId id="1558"/>
            <p14:sldId id="1564"/>
            <p14:sldId id="1565"/>
            <p14:sldId id="1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5" d="100"/>
          <a:sy n="95" d="100"/>
        </p:scale>
        <p:origin x="6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3" Type="http://schemas.openxmlformats.org/officeDocument/2006/relationships/hyperlink" Target="https://msdn.microsoft.com/microsoft-r/microsoftml-introduction" TargetMode="External"/><Relationship Id="rId2" Type="http://schemas.openxmlformats.org/officeDocument/2006/relationships/hyperlink" Target="https://docs.microsoft.com/en-us/sql/advanced-analytics/r/r-package-management-for-sql-server-r-services" TargetMode="External"/><Relationship Id="rId1" Type="http://schemas.openxmlformats.org/officeDocument/2006/relationships/hyperlink" Target="https://docs.microsoft.com/en-us/sql/advanced-analytics/r/creating-multiple-models-using-rxexecby" TargetMode="External"/><Relationship Id="rId4" Type="http://schemas.openxmlformats.org/officeDocument/2006/relationships/hyperlink" Target="https://docs.microsoft.com/en-us/sql/advanced-analytics/r/use-sqlbindr-exe-to-upgrade-an-instance-of-sql-server"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2E400-341D-4C55-87DC-5822C8E7DAE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37E970-F007-4C26-8100-4FEBDB27E197}">
      <dgm:prSet phldrT="[Text]"/>
      <dgm:spPr/>
      <dgm:t>
        <a:bodyPr/>
        <a:lstStyle/>
        <a:p>
          <a:r>
            <a:rPr lang="en-US"/>
            <a:t>Locks</a:t>
          </a:r>
        </a:p>
      </dgm:t>
    </dgm:pt>
    <dgm:pt modelId="{D74F8856-7ECF-4DD2-97A6-746502B7906B}" type="parTrans" cxnId="{E96E3770-1942-428F-8BA2-6C72480B8C03}">
      <dgm:prSet/>
      <dgm:spPr/>
      <dgm:t>
        <a:bodyPr/>
        <a:lstStyle/>
        <a:p>
          <a:endParaRPr lang="en-US"/>
        </a:p>
      </dgm:t>
    </dgm:pt>
    <dgm:pt modelId="{ABB5E127-EA56-4E0E-93C1-D8515BBC7130}" type="sibTrans" cxnId="{E96E3770-1942-428F-8BA2-6C72480B8C03}">
      <dgm:prSet/>
      <dgm:spPr/>
      <dgm:t>
        <a:bodyPr/>
        <a:lstStyle/>
        <a:p>
          <a:endParaRPr lang="en-US"/>
        </a:p>
      </dgm:t>
    </dgm:pt>
    <dgm:pt modelId="{43AF122D-FCB3-468B-8182-E96DC209798C}">
      <dgm:prSet phldrT="[Text]"/>
      <dgm:spPr/>
      <dgm:t>
        <a:bodyPr/>
        <a:lstStyle/>
        <a:p>
          <a:r>
            <a:rPr lang="en-US"/>
            <a:t>Latches</a:t>
          </a:r>
        </a:p>
      </dgm:t>
    </dgm:pt>
    <dgm:pt modelId="{01B022D7-5FAF-45BC-AFB4-917315165B67}" type="parTrans" cxnId="{3F48164C-6F02-4005-A55A-03B172A81171}">
      <dgm:prSet/>
      <dgm:spPr/>
      <dgm:t>
        <a:bodyPr/>
        <a:lstStyle/>
        <a:p>
          <a:endParaRPr lang="en-US"/>
        </a:p>
      </dgm:t>
    </dgm:pt>
    <dgm:pt modelId="{B081DD8E-02EB-454F-B5BA-052509B1110D}" type="sibTrans" cxnId="{3F48164C-6F02-4005-A55A-03B172A81171}">
      <dgm:prSet/>
      <dgm:spPr/>
      <dgm:t>
        <a:bodyPr/>
        <a:lstStyle/>
        <a:p>
          <a:endParaRPr lang="en-US"/>
        </a:p>
      </dgm:t>
    </dgm:pt>
    <dgm:pt modelId="{37D01D00-DB93-4730-9173-80A3843EA48B}">
      <dgm:prSet phldrT="[Text]"/>
      <dgm:spPr/>
      <dgm:t>
        <a:bodyPr/>
        <a:lstStyle/>
        <a:p>
          <a:r>
            <a:rPr lang="en-US"/>
            <a:t>Memory</a:t>
          </a:r>
        </a:p>
      </dgm:t>
    </dgm:pt>
    <dgm:pt modelId="{6F8F6E43-5D73-4FDB-8484-402A57C43143}" type="parTrans" cxnId="{B8A249B7-9D1B-4BD5-8387-2C38FB9A3984}">
      <dgm:prSet/>
      <dgm:spPr/>
      <dgm:t>
        <a:bodyPr/>
        <a:lstStyle/>
        <a:p>
          <a:endParaRPr lang="en-US"/>
        </a:p>
      </dgm:t>
    </dgm:pt>
    <dgm:pt modelId="{1EC097B2-E257-4C05-9515-4EB99E8A1378}" type="sibTrans" cxnId="{B8A249B7-9D1B-4BD5-8387-2C38FB9A3984}">
      <dgm:prSet/>
      <dgm:spPr/>
      <dgm:t>
        <a:bodyPr/>
        <a:lstStyle/>
        <a:p>
          <a:endParaRPr lang="en-US"/>
        </a:p>
      </dgm:t>
    </dgm:pt>
    <dgm:pt modelId="{37A771AA-CC97-4529-A1BA-F915B73AC569}">
      <dgm:prSet phldrT="[Text]"/>
      <dgm:spPr/>
      <dgm:t>
        <a:bodyPr/>
        <a:lstStyle/>
        <a:p>
          <a:r>
            <a:rPr lang="en-US"/>
            <a:t>I/O</a:t>
          </a:r>
        </a:p>
      </dgm:t>
    </dgm:pt>
    <dgm:pt modelId="{EC93DB60-F930-47A9-94C6-A50FA58CC111}" type="parTrans" cxnId="{3788472D-0DF4-45EE-98B5-5419BE87F796}">
      <dgm:prSet/>
      <dgm:spPr/>
      <dgm:t>
        <a:bodyPr/>
        <a:lstStyle/>
        <a:p>
          <a:endParaRPr lang="en-US"/>
        </a:p>
      </dgm:t>
    </dgm:pt>
    <dgm:pt modelId="{14639BC5-E140-4E31-B1B4-89E970DC9090}" type="sibTrans" cxnId="{3788472D-0DF4-45EE-98B5-5419BE87F796}">
      <dgm:prSet/>
      <dgm:spPr/>
      <dgm:t>
        <a:bodyPr/>
        <a:lstStyle/>
        <a:p>
          <a:endParaRPr lang="en-US"/>
        </a:p>
      </dgm:t>
    </dgm:pt>
    <dgm:pt modelId="{C5632AA6-60B3-4DD1-9CC1-AF0DAA0F5558}">
      <dgm:prSet phldrT="[Text]"/>
      <dgm:spPr/>
      <dgm:t>
        <a:bodyPr/>
        <a:lstStyle/>
        <a:p>
          <a:r>
            <a:rPr lang="en-US"/>
            <a:t>Network</a:t>
          </a:r>
        </a:p>
      </dgm:t>
    </dgm:pt>
    <dgm:pt modelId="{22F22F73-BD1F-4564-AE3E-51A7EC1B1496}" type="parTrans" cxnId="{461CED7F-4CCA-4264-AB59-B124DBA3C771}">
      <dgm:prSet/>
      <dgm:spPr/>
      <dgm:t>
        <a:bodyPr/>
        <a:lstStyle/>
        <a:p>
          <a:endParaRPr lang="en-US"/>
        </a:p>
      </dgm:t>
    </dgm:pt>
    <dgm:pt modelId="{878ABD81-B665-44CD-946E-1121A9DA0C35}" type="sibTrans" cxnId="{461CED7F-4CCA-4264-AB59-B124DBA3C771}">
      <dgm:prSet/>
      <dgm:spPr/>
      <dgm:t>
        <a:bodyPr/>
        <a:lstStyle/>
        <a:p>
          <a:endParaRPr lang="en-US"/>
        </a:p>
      </dgm:t>
    </dgm:pt>
    <dgm:pt modelId="{0FCA0B77-9880-4A9B-87E4-31EFB4C248DF}">
      <dgm:prSet phldrT="[Text]"/>
      <dgm:spPr/>
      <dgm:t>
        <a:bodyPr/>
        <a:lstStyle/>
        <a:p>
          <a:r>
            <a:rPr lang="en-US"/>
            <a:t>HADR</a:t>
          </a:r>
        </a:p>
      </dgm:t>
    </dgm:pt>
    <dgm:pt modelId="{05901545-0279-4062-A4C1-C7C6732A8A33}" type="parTrans" cxnId="{99E8077A-5782-493A-A9CA-52B651334719}">
      <dgm:prSet/>
      <dgm:spPr/>
      <dgm:t>
        <a:bodyPr/>
        <a:lstStyle/>
        <a:p>
          <a:endParaRPr lang="en-US"/>
        </a:p>
      </dgm:t>
    </dgm:pt>
    <dgm:pt modelId="{7745EC6D-8F9B-42B9-968A-28DC40FF82DF}" type="sibTrans" cxnId="{99E8077A-5782-493A-A9CA-52B651334719}">
      <dgm:prSet/>
      <dgm:spPr/>
      <dgm:t>
        <a:bodyPr/>
        <a:lstStyle/>
        <a:p>
          <a:endParaRPr lang="en-US"/>
        </a:p>
      </dgm:t>
    </dgm:pt>
    <dgm:pt modelId="{584795A9-5CCA-4F88-96FD-38A9AA07EB03}" type="pres">
      <dgm:prSet presAssocID="{0462E400-341D-4C55-87DC-5822C8E7DAE5}" presName="diagram" presStyleCnt="0">
        <dgm:presLayoutVars>
          <dgm:dir/>
          <dgm:resizeHandles val="exact"/>
        </dgm:presLayoutVars>
      </dgm:prSet>
      <dgm:spPr/>
    </dgm:pt>
    <dgm:pt modelId="{3093D3D0-1D29-4370-A283-97B363FD7D62}" type="pres">
      <dgm:prSet presAssocID="{4437E970-F007-4C26-8100-4FEBDB27E197}" presName="node" presStyleLbl="node1" presStyleIdx="0" presStyleCnt="6">
        <dgm:presLayoutVars>
          <dgm:bulletEnabled val="1"/>
        </dgm:presLayoutVars>
      </dgm:prSet>
      <dgm:spPr/>
    </dgm:pt>
    <dgm:pt modelId="{73FEFD2A-5E9F-4266-83B9-AB71A356E718}" type="pres">
      <dgm:prSet presAssocID="{ABB5E127-EA56-4E0E-93C1-D8515BBC7130}" presName="sibTrans" presStyleCnt="0"/>
      <dgm:spPr/>
    </dgm:pt>
    <dgm:pt modelId="{1C75A8D8-7F9E-48E0-B45E-898CC4CACC61}" type="pres">
      <dgm:prSet presAssocID="{43AF122D-FCB3-468B-8182-E96DC209798C}" presName="node" presStyleLbl="node1" presStyleIdx="1" presStyleCnt="6">
        <dgm:presLayoutVars>
          <dgm:bulletEnabled val="1"/>
        </dgm:presLayoutVars>
      </dgm:prSet>
      <dgm:spPr/>
    </dgm:pt>
    <dgm:pt modelId="{C17540A3-1855-4672-A106-997C2F9753D0}" type="pres">
      <dgm:prSet presAssocID="{B081DD8E-02EB-454F-B5BA-052509B1110D}" presName="sibTrans" presStyleCnt="0"/>
      <dgm:spPr/>
    </dgm:pt>
    <dgm:pt modelId="{45488049-D56B-46E1-9E6B-6F3A480E5A9A}" type="pres">
      <dgm:prSet presAssocID="{37D01D00-DB93-4730-9173-80A3843EA48B}" presName="node" presStyleLbl="node1" presStyleIdx="2" presStyleCnt="6">
        <dgm:presLayoutVars>
          <dgm:bulletEnabled val="1"/>
        </dgm:presLayoutVars>
      </dgm:prSet>
      <dgm:spPr/>
    </dgm:pt>
    <dgm:pt modelId="{764C668B-66FA-4916-90D9-B820C0602BB0}" type="pres">
      <dgm:prSet presAssocID="{1EC097B2-E257-4C05-9515-4EB99E8A1378}" presName="sibTrans" presStyleCnt="0"/>
      <dgm:spPr/>
    </dgm:pt>
    <dgm:pt modelId="{328B8167-8455-456A-8E9A-E75449023DA1}" type="pres">
      <dgm:prSet presAssocID="{37A771AA-CC97-4529-A1BA-F915B73AC569}" presName="node" presStyleLbl="node1" presStyleIdx="3" presStyleCnt="6">
        <dgm:presLayoutVars>
          <dgm:bulletEnabled val="1"/>
        </dgm:presLayoutVars>
      </dgm:prSet>
      <dgm:spPr/>
    </dgm:pt>
    <dgm:pt modelId="{53667882-0A54-4C2A-AF10-40B0A100E190}" type="pres">
      <dgm:prSet presAssocID="{14639BC5-E140-4E31-B1B4-89E970DC9090}" presName="sibTrans" presStyleCnt="0"/>
      <dgm:spPr/>
    </dgm:pt>
    <dgm:pt modelId="{75BF3DC8-EF68-41F1-9A51-06056CAFA2C4}" type="pres">
      <dgm:prSet presAssocID="{C5632AA6-60B3-4DD1-9CC1-AF0DAA0F5558}" presName="node" presStyleLbl="node1" presStyleIdx="4" presStyleCnt="6">
        <dgm:presLayoutVars>
          <dgm:bulletEnabled val="1"/>
        </dgm:presLayoutVars>
      </dgm:prSet>
      <dgm:spPr/>
    </dgm:pt>
    <dgm:pt modelId="{692DA571-F8CA-448B-A4A7-9FB25D19CFB8}" type="pres">
      <dgm:prSet presAssocID="{878ABD81-B665-44CD-946E-1121A9DA0C35}" presName="sibTrans" presStyleCnt="0"/>
      <dgm:spPr/>
    </dgm:pt>
    <dgm:pt modelId="{92D5747F-D750-4403-84F1-A19A45CC6AAD}" type="pres">
      <dgm:prSet presAssocID="{0FCA0B77-9880-4A9B-87E4-31EFB4C248DF}" presName="node" presStyleLbl="node1" presStyleIdx="5" presStyleCnt="6">
        <dgm:presLayoutVars>
          <dgm:bulletEnabled val="1"/>
        </dgm:presLayoutVars>
      </dgm:prSet>
      <dgm:spPr/>
    </dgm:pt>
  </dgm:ptLst>
  <dgm:cxnLst>
    <dgm:cxn modelId="{766B0A1A-EAE2-4A5A-9F44-7B4E4FAC0F66}" type="presOf" srcId="{C5632AA6-60B3-4DD1-9CC1-AF0DAA0F5558}" destId="{75BF3DC8-EF68-41F1-9A51-06056CAFA2C4}" srcOrd="0" destOrd="0" presId="urn:microsoft.com/office/officeart/2005/8/layout/default"/>
    <dgm:cxn modelId="{3788472D-0DF4-45EE-98B5-5419BE87F796}" srcId="{0462E400-341D-4C55-87DC-5822C8E7DAE5}" destId="{37A771AA-CC97-4529-A1BA-F915B73AC569}" srcOrd="3" destOrd="0" parTransId="{EC93DB60-F930-47A9-94C6-A50FA58CC111}" sibTransId="{14639BC5-E140-4E31-B1B4-89E970DC9090}"/>
    <dgm:cxn modelId="{1FD6CF64-B9AB-4DBE-B377-74A96740DE46}" type="presOf" srcId="{0462E400-341D-4C55-87DC-5822C8E7DAE5}" destId="{584795A9-5CCA-4F88-96FD-38A9AA07EB03}" srcOrd="0" destOrd="0" presId="urn:microsoft.com/office/officeart/2005/8/layout/default"/>
    <dgm:cxn modelId="{293BAB4B-F607-40C2-B9C4-C12D6FF32FBB}" type="presOf" srcId="{0FCA0B77-9880-4A9B-87E4-31EFB4C248DF}" destId="{92D5747F-D750-4403-84F1-A19A45CC6AAD}" srcOrd="0" destOrd="0" presId="urn:microsoft.com/office/officeart/2005/8/layout/default"/>
    <dgm:cxn modelId="{3F48164C-6F02-4005-A55A-03B172A81171}" srcId="{0462E400-341D-4C55-87DC-5822C8E7DAE5}" destId="{43AF122D-FCB3-468B-8182-E96DC209798C}" srcOrd="1" destOrd="0" parTransId="{01B022D7-5FAF-45BC-AFB4-917315165B67}" sibTransId="{B081DD8E-02EB-454F-B5BA-052509B1110D}"/>
    <dgm:cxn modelId="{E96E3770-1942-428F-8BA2-6C72480B8C03}" srcId="{0462E400-341D-4C55-87DC-5822C8E7DAE5}" destId="{4437E970-F007-4C26-8100-4FEBDB27E197}" srcOrd="0" destOrd="0" parTransId="{D74F8856-7ECF-4DD2-97A6-746502B7906B}" sibTransId="{ABB5E127-EA56-4E0E-93C1-D8515BBC7130}"/>
    <dgm:cxn modelId="{B6F13476-D843-4024-93B4-F33934833461}" type="presOf" srcId="{37A771AA-CC97-4529-A1BA-F915B73AC569}" destId="{328B8167-8455-456A-8E9A-E75449023DA1}" srcOrd="0" destOrd="0" presId="urn:microsoft.com/office/officeart/2005/8/layout/default"/>
    <dgm:cxn modelId="{99E8077A-5782-493A-A9CA-52B651334719}" srcId="{0462E400-341D-4C55-87DC-5822C8E7DAE5}" destId="{0FCA0B77-9880-4A9B-87E4-31EFB4C248DF}" srcOrd="5" destOrd="0" parTransId="{05901545-0279-4062-A4C1-C7C6732A8A33}" sibTransId="{7745EC6D-8F9B-42B9-968A-28DC40FF82DF}"/>
    <dgm:cxn modelId="{461CED7F-4CCA-4264-AB59-B124DBA3C771}" srcId="{0462E400-341D-4C55-87DC-5822C8E7DAE5}" destId="{C5632AA6-60B3-4DD1-9CC1-AF0DAA0F5558}" srcOrd="4" destOrd="0" parTransId="{22F22F73-BD1F-4564-AE3E-51A7EC1B1496}" sibTransId="{878ABD81-B665-44CD-946E-1121A9DA0C35}"/>
    <dgm:cxn modelId="{AB90789D-BC31-45BB-AAFE-C3C6BC44EC9A}" type="presOf" srcId="{37D01D00-DB93-4730-9173-80A3843EA48B}" destId="{45488049-D56B-46E1-9E6B-6F3A480E5A9A}" srcOrd="0" destOrd="0" presId="urn:microsoft.com/office/officeart/2005/8/layout/default"/>
    <dgm:cxn modelId="{FA3F4DA5-D864-40C4-9AEA-AF18D9FFCF13}" type="presOf" srcId="{43AF122D-FCB3-468B-8182-E96DC209798C}" destId="{1C75A8D8-7F9E-48E0-B45E-898CC4CACC61}" srcOrd="0" destOrd="0" presId="urn:microsoft.com/office/officeart/2005/8/layout/default"/>
    <dgm:cxn modelId="{B8A249B7-9D1B-4BD5-8387-2C38FB9A3984}" srcId="{0462E400-341D-4C55-87DC-5822C8E7DAE5}" destId="{37D01D00-DB93-4730-9173-80A3843EA48B}" srcOrd="2" destOrd="0" parTransId="{6F8F6E43-5D73-4FDB-8484-402A57C43143}" sibTransId="{1EC097B2-E257-4C05-9515-4EB99E8A1378}"/>
    <dgm:cxn modelId="{EEFF6DEF-AACF-4F21-91CD-B948F4536FD0}" type="presOf" srcId="{4437E970-F007-4C26-8100-4FEBDB27E197}" destId="{3093D3D0-1D29-4370-A283-97B363FD7D62}" srcOrd="0" destOrd="0" presId="urn:microsoft.com/office/officeart/2005/8/layout/default"/>
    <dgm:cxn modelId="{EF8FC0EF-85E4-4BBF-9094-446C89F9D8B6}" type="presParOf" srcId="{584795A9-5CCA-4F88-96FD-38A9AA07EB03}" destId="{3093D3D0-1D29-4370-A283-97B363FD7D62}" srcOrd="0" destOrd="0" presId="urn:microsoft.com/office/officeart/2005/8/layout/default"/>
    <dgm:cxn modelId="{7F3A62D8-BE6A-4C65-BB2E-5AD471A4AC8B}" type="presParOf" srcId="{584795A9-5CCA-4F88-96FD-38A9AA07EB03}" destId="{73FEFD2A-5E9F-4266-83B9-AB71A356E718}" srcOrd="1" destOrd="0" presId="urn:microsoft.com/office/officeart/2005/8/layout/default"/>
    <dgm:cxn modelId="{FC8CD5AF-11A0-4186-9C66-0A12024CD730}" type="presParOf" srcId="{584795A9-5CCA-4F88-96FD-38A9AA07EB03}" destId="{1C75A8D8-7F9E-48E0-B45E-898CC4CACC61}" srcOrd="2" destOrd="0" presId="urn:microsoft.com/office/officeart/2005/8/layout/default"/>
    <dgm:cxn modelId="{1350249D-BC5B-4211-AD28-2BC5FA5D0D43}" type="presParOf" srcId="{584795A9-5CCA-4F88-96FD-38A9AA07EB03}" destId="{C17540A3-1855-4672-A106-997C2F9753D0}" srcOrd="3" destOrd="0" presId="urn:microsoft.com/office/officeart/2005/8/layout/default"/>
    <dgm:cxn modelId="{B17149DD-FCDD-435C-A865-86F59AC1059E}" type="presParOf" srcId="{584795A9-5CCA-4F88-96FD-38A9AA07EB03}" destId="{45488049-D56B-46E1-9E6B-6F3A480E5A9A}" srcOrd="4" destOrd="0" presId="urn:microsoft.com/office/officeart/2005/8/layout/default"/>
    <dgm:cxn modelId="{5F5C0673-3EFC-4DFE-B117-D6DE337D5F42}" type="presParOf" srcId="{584795A9-5CCA-4F88-96FD-38A9AA07EB03}" destId="{764C668B-66FA-4916-90D9-B820C0602BB0}" srcOrd="5" destOrd="0" presId="urn:microsoft.com/office/officeart/2005/8/layout/default"/>
    <dgm:cxn modelId="{8BCEAFAA-82FC-4023-94C0-A027A4DF3D77}" type="presParOf" srcId="{584795A9-5CCA-4F88-96FD-38A9AA07EB03}" destId="{328B8167-8455-456A-8E9A-E75449023DA1}" srcOrd="6" destOrd="0" presId="urn:microsoft.com/office/officeart/2005/8/layout/default"/>
    <dgm:cxn modelId="{8CCE50BE-31B9-43EB-B767-DB1B2A9318DA}" type="presParOf" srcId="{584795A9-5CCA-4F88-96FD-38A9AA07EB03}" destId="{53667882-0A54-4C2A-AF10-40B0A100E190}" srcOrd="7" destOrd="0" presId="urn:microsoft.com/office/officeart/2005/8/layout/default"/>
    <dgm:cxn modelId="{4435B814-EE5A-45B8-9906-994544284953}" type="presParOf" srcId="{584795A9-5CCA-4F88-96FD-38A9AA07EB03}" destId="{75BF3DC8-EF68-41F1-9A51-06056CAFA2C4}" srcOrd="8" destOrd="0" presId="urn:microsoft.com/office/officeart/2005/8/layout/default"/>
    <dgm:cxn modelId="{B624066C-6651-4B93-9784-120D45A228CB}" type="presParOf" srcId="{584795A9-5CCA-4F88-96FD-38A9AA07EB03}" destId="{692DA571-F8CA-448B-A4A7-9FB25D19CFB8}" srcOrd="9" destOrd="0" presId="urn:microsoft.com/office/officeart/2005/8/layout/default"/>
    <dgm:cxn modelId="{98E1B875-C6A5-4010-8F9F-A9FD9DF87B3B}" type="presParOf" srcId="{584795A9-5CCA-4F88-96FD-38A9AA07EB03}" destId="{92D5747F-D750-4403-84F1-A19A45CC6AA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D9F07D-9D60-4FBA-A718-63C6C84F2AEA}"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11195F63-C2EE-4CAC-B5F9-FEE4C690CFD5}">
      <dgm:prSet/>
      <dgm:spPr/>
      <dgm:t>
        <a:bodyPr/>
        <a:lstStyle/>
        <a:p>
          <a:r>
            <a:rPr lang="en-IN" dirty="0"/>
            <a:t>Familiar</a:t>
          </a:r>
          <a:endParaRPr lang="en-US" dirty="0"/>
        </a:p>
      </dgm:t>
    </dgm:pt>
    <dgm:pt modelId="{2F029A1B-5D27-432B-94DF-A746BF2D6AE3}" type="parTrans" cxnId="{2A16D7A9-77C8-49AA-B9CF-8629B63BB776}">
      <dgm:prSet/>
      <dgm:spPr/>
      <dgm:t>
        <a:bodyPr/>
        <a:lstStyle/>
        <a:p>
          <a:endParaRPr lang="en-US"/>
        </a:p>
      </dgm:t>
    </dgm:pt>
    <dgm:pt modelId="{98D0E9F4-809F-4AEE-8A90-FE394E588598}" type="sibTrans" cxnId="{2A16D7A9-77C8-49AA-B9CF-8629B63BB776}">
      <dgm:prSet/>
      <dgm:spPr/>
      <dgm:t>
        <a:bodyPr/>
        <a:lstStyle/>
        <a:p>
          <a:endParaRPr lang="en-US"/>
        </a:p>
      </dgm:t>
    </dgm:pt>
    <dgm:pt modelId="{22231060-B2B0-4F9A-93BE-B2A169CDE763}">
      <dgm:prSet/>
      <dgm:spPr/>
      <dgm:t>
        <a:bodyPr/>
        <a:lstStyle/>
        <a:p>
          <a:r>
            <a:rPr lang="en-IN" dirty="0"/>
            <a:t>Scalable</a:t>
          </a:r>
          <a:endParaRPr lang="en-US" dirty="0"/>
        </a:p>
      </dgm:t>
    </dgm:pt>
    <dgm:pt modelId="{61719D93-9B18-4AA5-B1F5-56214FE779D6}" type="parTrans" cxnId="{A154F4BB-E602-41B6-B88B-C829684926BA}">
      <dgm:prSet/>
      <dgm:spPr/>
      <dgm:t>
        <a:bodyPr/>
        <a:lstStyle/>
        <a:p>
          <a:endParaRPr lang="en-US"/>
        </a:p>
      </dgm:t>
    </dgm:pt>
    <dgm:pt modelId="{E2473746-9050-4A37-B635-5147941774BD}" type="sibTrans" cxnId="{A154F4BB-E602-41B6-B88B-C829684926BA}">
      <dgm:prSet/>
      <dgm:spPr/>
      <dgm:t>
        <a:bodyPr/>
        <a:lstStyle/>
        <a:p>
          <a:endParaRPr lang="en-US"/>
        </a:p>
      </dgm:t>
    </dgm:pt>
    <dgm:pt modelId="{8C994812-8734-428A-9F03-6F7D05EBB0D3}">
      <dgm:prSet/>
      <dgm:spPr/>
      <dgm:t>
        <a:bodyPr/>
        <a:lstStyle/>
        <a:p>
          <a:r>
            <a:rPr lang="en-IN" dirty="0"/>
            <a:t>Secure</a:t>
          </a:r>
          <a:endParaRPr lang="en-US" dirty="0"/>
        </a:p>
      </dgm:t>
    </dgm:pt>
    <dgm:pt modelId="{4CD8DCC7-17FE-4AC5-9921-0E8F1CE4AF3D}" type="parTrans" cxnId="{3F746F6E-20F3-415D-A511-B192095C08D0}">
      <dgm:prSet/>
      <dgm:spPr/>
      <dgm:t>
        <a:bodyPr/>
        <a:lstStyle/>
        <a:p>
          <a:endParaRPr lang="en-US"/>
        </a:p>
      </dgm:t>
    </dgm:pt>
    <dgm:pt modelId="{F1A297A5-AE66-4154-AD38-036B4685C106}" type="sibTrans" cxnId="{3F746F6E-20F3-415D-A511-B192095C08D0}">
      <dgm:prSet/>
      <dgm:spPr/>
      <dgm:t>
        <a:bodyPr/>
        <a:lstStyle/>
        <a:p>
          <a:endParaRPr lang="en-US"/>
        </a:p>
      </dgm:t>
    </dgm:pt>
    <dgm:pt modelId="{7630C80A-5523-4F94-9738-2DEFC7A3D81B}" type="pres">
      <dgm:prSet presAssocID="{CFD9F07D-9D60-4FBA-A718-63C6C84F2AEA}" presName="compositeShape" presStyleCnt="0">
        <dgm:presLayoutVars>
          <dgm:dir/>
          <dgm:resizeHandles/>
        </dgm:presLayoutVars>
      </dgm:prSet>
      <dgm:spPr/>
    </dgm:pt>
    <dgm:pt modelId="{97108444-9D4D-4EFD-A6D5-B01E3E3BFF8D}" type="pres">
      <dgm:prSet presAssocID="{CFD9F07D-9D60-4FBA-A718-63C6C84F2AEA}" presName="pyramid" presStyleLbl="node1" presStyleIdx="0" presStyleCnt="1"/>
      <dgm:spPr/>
    </dgm:pt>
    <dgm:pt modelId="{AADAB44A-53F6-46C2-B147-321356185FDE}" type="pres">
      <dgm:prSet presAssocID="{CFD9F07D-9D60-4FBA-A718-63C6C84F2AEA}" presName="theList" presStyleCnt="0"/>
      <dgm:spPr/>
    </dgm:pt>
    <dgm:pt modelId="{1F29DA30-05F8-4FEA-A386-CA3316080400}" type="pres">
      <dgm:prSet presAssocID="{11195F63-C2EE-4CAC-B5F9-FEE4C690CFD5}" presName="aNode" presStyleLbl="fgAcc1" presStyleIdx="0" presStyleCnt="3">
        <dgm:presLayoutVars>
          <dgm:bulletEnabled val="1"/>
        </dgm:presLayoutVars>
      </dgm:prSet>
      <dgm:spPr/>
    </dgm:pt>
    <dgm:pt modelId="{23245657-DC83-4B58-904F-30A63B02006F}" type="pres">
      <dgm:prSet presAssocID="{11195F63-C2EE-4CAC-B5F9-FEE4C690CFD5}" presName="aSpace" presStyleCnt="0"/>
      <dgm:spPr/>
    </dgm:pt>
    <dgm:pt modelId="{F6790F39-584C-4B85-921E-0C9F0DA3ABA0}" type="pres">
      <dgm:prSet presAssocID="{22231060-B2B0-4F9A-93BE-B2A169CDE763}" presName="aNode" presStyleLbl="fgAcc1" presStyleIdx="1" presStyleCnt="3">
        <dgm:presLayoutVars>
          <dgm:bulletEnabled val="1"/>
        </dgm:presLayoutVars>
      </dgm:prSet>
      <dgm:spPr/>
    </dgm:pt>
    <dgm:pt modelId="{8C600D07-F331-4925-B620-0B8E1C18E3AD}" type="pres">
      <dgm:prSet presAssocID="{22231060-B2B0-4F9A-93BE-B2A169CDE763}" presName="aSpace" presStyleCnt="0"/>
      <dgm:spPr/>
    </dgm:pt>
    <dgm:pt modelId="{306CDF73-49CB-448F-97C7-B9D7D588F950}" type="pres">
      <dgm:prSet presAssocID="{8C994812-8734-428A-9F03-6F7D05EBB0D3}" presName="aNode" presStyleLbl="fgAcc1" presStyleIdx="2" presStyleCnt="3">
        <dgm:presLayoutVars>
          <dgm:bulletEnabled val="1"/>
        </dgm:presLayoutVars>
      </dgm:prSet>
      <dgm:spPr/>
    </dgm:pt>
    <dgm:pt modelId="{6F9153EA-9D51-4127-B34E-984464B9361A}" type="pres">
      <dgm:prSet presAssocID="{8C994812-8734-428A-9F03-6F7D05EBB0D3}" presName="aSpace" presStyleCnt="0"/>
      <dgm:spPr/>
    </dgm:pt>
  </dgm:ptLst>
  <dgm:cxnLst>
    <dgm:cxn modelId="{DEED3A16-0BBD-426F-B328-FB9D830EB208}" type="presOf" srcId="{CFD9F07D-9D60-4FBA-A718-63C6C84F2AEA}" destId="{7630C80A-5523-4F94-9738-2DEFC7A3D81B}" srcOrd="0" destOrd="0" presId="urn:microsoft.com/office/officeart/2005/8/layout/pyramid2"/>
    <dgm:cxn modelId="{33770C40-9EA5-4F3A-8BF7-7319E51850D4}" type="presOf" srcId="{11195F63-C2EE-4CAC-B5F9-FEE4C690CFD5}" destId="{1F29DA30-05F8-4FEA-A386-CA3316080400}" srcOrd="0" destOrd="0" presId="urn:microsoft.com/office/officeart/2005/8/layout/pyramid2"/>
    <dgm:cxn modelId="{3F746F6E-20F3-415D-A511-B192095C08D0}" srcId="{CFD9F07D-9D60-4FBA-A718-63C6C84F2AEA}" destId="{8C994812-8734-428A-9F03-6F7D05EBB0D3}" srcOrd="2" destOrd="0" parTransId="{4CD8DCC7-17FE-4AC5-9921-0E8F1CE4AF3D}" sibTransId="{F1A297A5-AE66-4154-AD38-036B4685C106}"/>
    <dgm:cxn modelId="{4FC73B8A-E922-4B9C-9852-B7091FE1DCB9}" type="presOf" srcId="{22231060-B2B0-4F9A-93BE-B2A169CDE763}" destId="{F6790F39-584C-4B85-921E-0C9F0DA3ABA0}" srcOrd="0" destOrd="0" presId="urn:microsoft.com/office/officeart/2005/8/layout/pyramid2"/>
    <dgm:cxn modelId="{2A16D7A9-77C8-49AA-B9CF-8629B63BB776}" srcId="{CFD9F07D-9D60-4FBA-A718-63C6C84F2AEA}" destId="{11195F63-C2EE-4CAC-B5F9-FEE4C690CFD5}" srcOrd="0" destOrd="0" parTransId="{2F029A1B-5D27-432B-94DF-A746BF2D6AE3}" sibTransId="{98D0E9F4-809F-4AEE-8A90-FE394E588598}"/>
    <dgm:cxn modelId="{A154F4BB-E602-41B6-B88B-C829684926BA}" srcId="{CFD9F07D-9D60-4FBA-A718-63C6C84F2AEA}" destId="{22231060-B2B0-4F9A-93BE-B2A169CDE763}" srcOrd="1" destOrd="0" parTransId="{61719D93-9B18-4AA5-B1F5-56214FE779D6}" sibTransId="{E2473746-9050-4A37-B635-5147941774BD}"/>
    <dgm:cxn modelId="{6E8597D6-4B83-46E0-BD8B-093628E35436}" type="presOf" srcId="{8C994812-8734-428A-9F03-6F7D05EBB0D3}" destId="{306CDF73-49CB-448F-97C7-B9D7D588F950}" srcOrd="0" destOrd="0" presId="urn:microsoft.com/office/officeart/2005/8/layout/pyramid2"/>
    <dgm:cxn modelId="{F7384676-04C2-46A5-B252-913F5650D0E8}" type="presParOf" srcId="{7630C80A-5523-4F94-9738-2DEFC7A3D81B}" destId="{97108444-9D4D-4EFD-A6D5-B01E3E3BFF8D}" srcOrd="0" destOrd="0" presId="urn:microsoft.com/office/officeart/2005/8/layout/pyramid2"/>
    <dgm:cxn modelId="{3F5B5461-E0BF-4B0E-B139-8E94C5512968}" type="presParOf" srcId="{7630C80A-5523-4F94-9738-2DEFC7A3D81B}" destId="{AADAB44A-53F6-46C2-B147-321356185FDE}" srcOrd="1" destOrd="0" presId="urn:microsoft.com/office/officeart/2005/8/layout/pyramid2"/>
    <dgm:cxn modelId="{F545E840-B8D1-4E55-B182-9FD0A1C81033}" type="presParOf" srcId="{AADAB44A-53F6-46C2-B147-321356185FDE}" destId="{1F29DA30-05F8-4FEA-A386-CA3316080400}" srcOrd="0" destOrd="0" presId="urn:microsoft.com/office/officeart/2005/8/layout/pyramid2"/>
    <dgm:cxn modelId="{906885B7-746A-47AB-8EC3-8EEBDE6B7CAB}" type="presParOf" srcId="{AADAB44A-53F6-46C2-B147-321356185FDE}" destId="{23245657-DC83-4B58-904F-30A63B02006F}" srcOrd="1" destOrd="0" presId="urn:microsoft.com/office/officeart/2005/8/layout/pyramid2"/>
    <dgm:cxn modelId="{D0C24C40-D5E2-4E4E-9BE8-5ABFFEA1DD9A}" type="presParOf" srcId="{AADAB44A-53F6-46C2-B147-321356185FDE}" destId="{F6790F39-584C-4B85-921E-0C9F0DA3ABA0}" srcOrd="2" destOrd="0" presId="urn:microsoft.com/office/officeart/2005/8/layout/pyramid2"/>
    <dgm:cxn modelId="{1749AC5A-2727-4200-8917-FCCD9196AAFB}" type="presParOf" srcId="{AADAB44A-53F6-46C2-B147-321356185FDE}" destId="{8C600D07-F331-4925-B620-0B8E1C18E3AD}" srcOrd="3" destOrd="0" presId="urn:microsoft.com/office/officeart/2005/8/layout/pyramid2"/>
    <dgm:cxn modelId="{54DBA5E7-EF5D-49DD-8C6E-423F666F9991}" type="presParOf" srcId="{AADAB44A-53F6-46C2-B147-321356185FDE}" destId="{306CDF73-49CB-448F-97C7-B9D7D588F950}" srcOrd="4" destOrd="0" presId="urn:microsoft.com/office/officeart/2005/8/layout/pyramid2"/>
    <dgm:cxn modelId="{7816F0E1-1FB0-4775-9402-AEA39D6E6F00}" type="presParOf" srcId="{AADAB44A-53F6-46C2-B147-321356185FDE}" destId="{6F9153EA-9D51-4127-B34E-984464B9361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0EF163-0D72-4463-838B-EF76A20E13D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9C54FEB1-8179-4E47-BC9B-0E986AC09DF2}">
      <dgm:prSet/>
      <dgm:spPr/>
      <dgm:t>
        <a:bodyPr/>
        <a:lstStyle/>
        <a:p>
          <a:r>
            <a:rPr lang="en-IN" dirty="0"/>
            <a:t>Reduced surface area and isolation</a:t>
          </a:r>
          <a:endParaRPr lang="en-US" dirty="0"/>
        </a:p>
      </dgm:t>
    </dgm:pt>
    <dgm:pt modelId="{51B3743B-CEF1-4F11-834E-6ECBD2FE670B}" type="parTrans" cxnId="{CECA94C6-6DDD-4E7D-8B42-B711C5640EF0}">
      <dgm:prSet/>
      <dgm:spPr/>
      <dgm:t>
        <a:bodyPr/>
        <a:lstStyle/>
        <a:p>
          <a:endParaRPr lang="en-US"/>
        </a:p>
      </dgm:t>
    </dgm:pt>
    <dgm:pt modelId="{93E2621E-17C4-40A6-9D29-DA729E541D91}" type="sibTrans" cxnId="{CECA94C6-6DDD-4E7D-8B42-B711C5640EF0}">
      <dgm:prSet/>
      <dgm:spPr/>
      <dgm:t>
        <a:bodyPr/>
        <a:lstStyle/>
        <a:p>
          <a:endParaRPr lang="en-US"/>
        </a:p>
      </dgm:t>
    </dgm:pt>
    <dgm:pt modelId="{39C3E886-1BB0-4D9D-8AFD-16A5ED95A2AC}">
      <dgm:prSet/>
      <dgm:spPr/>
      <dgm:t>
        <a:bodyPr/>
        <a:lstStyle/>
        <a:p>
          <a:r>
            <a:rPr lang="en-IN" dirty="0"/>
            <a:t>‘external scripts enabled’ required</a:t>
          </a:r>
          <a:endParaRPr lang="en-US" dirty="0"/>
        </a:p>
      </dgm:t>
    </dgm:pt>
    <dgm:pt modelId="{B99405C9-B7C3-44A5-951E-9C17044A72BB}" type="parTrans" cxnId="{CB441C3F-FAEF-4291-81C3-09B201853453}">
      <dgm:prSet/>
      <dgm:spPr/>
      <dgm:t>
        <a:bodyPr/>
        <a:lstStyle/>
        <a:p>
          <a:endParaRPr lang="en-US"/>
        </a:p>
      </dgm:t>
    </dgm:pt>
    <dgm:pt modelId="{CAA65C72-87AD-4ACD-907B-09393375D9D3}" type="sibTrans" cxnId="{CB441C3F-FAEF-4291-81C3-09B201853453}">
      <dgm:prSet/>
      <dgm:spPr/>
      <dgm:t>
        <a:bodyPr/>
        <a:lstStyle/>
        <a:p>
          <a:endParaRPr lang="en-US"/>
        </a:p>
      </dgm:t>
    </dgm:pt>
    <dgm:pt modelId="{9021D1E7-1EDE-4D0B-90C0-10115E4529D3}">
      <dgm:prSet/>
      <dgm:spPr/>
      <dgm:t>
        <a:bodyPr/>
        <a:lstStyle/>
        <a:p>
          <a:r>
            <a:rPr lang="en-US" dirty="0"/>
            <a:t>Script execution outside of SQL Server process space</a:t>
          </a:r>
        </a:p>
      </dgm:t>
    </dgm:pt>
    <dgm:pt modelId="{25231B2B-402A-41C8-B34B-5F01F77C7DEE}" type="parTrans" cxnId="{56370D81-E1EB-4C03-9B60-7DE920F9BF22}">
      <dgm:prSet/>
      <dgm:spPr/>
      <dgm:t>
        <a:bodyPr/>
        <a:lstStyle/>
        <a:p>
          <a:endParaRPr lang="en-US"/>
        </a:p>
      </dgm:t>
    </dgm:pt>
    <dgm:pt modelId="{87A9E044-E71F-4681-89E6-72C085714AD8}" type="sibTrans" cxnId="{56370D81-E1EB-4C03-9B60-7DE920F9BF22}">
      <dgm:prSet/>
      <dgm:spPr/>
      <dgm:t>
        <a:bodyPr/>
        <a:lstStyle/>
        <a:p>
          <a:endParaRPr lang="en-US"/>
        </a:p>
      </dgm:t>
    </dgm:pt>
    <dgm:pt modelId="{80A319B3-8426-40B5-8F15-49465C9A0E94}">
      <dgm:prSet/>
      <dgm:spPr/>
      <dgm:t>
        <a:bodyPr/>
        <a:lstStyle/>
        <a:p>
          <a:r>
            <a:rPr lang="en-IN" dirty="0"/>
            <a:t>Script execution requires explicit permission</a:t>
          </a:r>
          <a:endParaRPr lang="en-US" dirty="0"/>
        </a:p>
      </dgm:t>
    </dgm:pt>
    <dgm:pt modelId="{C6B62D71-62BF-492F-BB52-5EAF704314EA}" type="parTrans" cxnId="{67973BF6-5565-44A1-9BB7-BDB9B20CD278}">
      <dgm:prSet/>
      <dgm:spPr/>
      <dgm:t>
        <a:bodyPr/>
        <a:lstStyle/>
        <a:p>
          <a:endParaRPr lang="en-US"/>
        </a:p>
      </dgm:t>
    </dgm:pt>
    <dgm:pt modelId="{90663D35-0791-479F-8103-250CAF32C752}" type="sibTrans" cxnId="{67973BF6-5565-44A1-9BB7-BDB9B20CD278}">
      <dgm:prSet/>
      <dgm:spPr/>
      <dgm:t>
        <a:bodyPr/>
        <a:lstStyle/>
        <a:p>
          <a:endParaRPr lang="en-US"/>
        </a:p>
      </dgm:t>
    </dgm:pt>
    <dgm:pt modelId="{57FE9C36-7B82-42D3-AA2D-05F9CBD6C1E1}">
      <dgm:prSet/>
      <dgm:spPr/>
      <dgm:t>
        <a:bodyPr/>
        <a:lstStyle/>
        <a:p>
          <a:r>
            <a:rPr lang="en-IN" dirty="0"/>
            <a:t>sp_execute_external_script requires EXECUTE ANY EXTERNAL SCRIPT for non-admins</a:t>
          </a:r>
          <a:endParaRPr lang="en-US" dirty="0"/>
        </a:p>
      </dgm:t>
    </dgm:pt>
    <dgm:pt modelId="{7FB33A03-67F3-4947-B1C1-200B9690E750}" type="parTrans" cxnId="{04130319-6EB4-4650-A2C2-C1F09BE225FD}">
      <dgm:prSet/>
      <dgm:spPr/>
      <dgm:t>
        <a:bodyPr/>
        <a:lstStyle/>
        <a:p>
          <a:endParaRPr lang="en-US"/>
        </a:p>
      </dgm:t>
    </dgm:pt>
    <dgm:pt modelId="{5376309F-152A-4103-9B64-6C07DD384F62}" type="sibTrans" cxnId="{04130319-6EB4-4650-A2C2-C1F09BE225FD}">
      <dgm:prSet/>
      <dgm:spPr/>
      <dgm:t>
        <a:bodyPr/>
        <a:lstStyle/>
        <a:p>
          <a:endParaRPr lang="en-US"/>
        </a:p>
      </dgm:t>
    </dgm:pt>
    <dgm:pt modelId="{F0D96344-F532-47D3-91A8-B2CB14907725}">
      <dgm:prSet/>
      <dgm:spPr/>
      <dgm:t>
        <a:bodyPr/>
        <a:lstStyle/>
        <a:p>
          <a:r>
            <a:rPr lang="en-IN" dirty="0"/>
            <a:t>SQL Server login/user required and db/table access</a:t>
          </a:r>
          <a:endParaRPr lang="en-US" dirty="0"/>
        </a:p>
      </dgm:t>
    </dgm:pt>
    <dgm:pt modelId="{51530A8E-E93F-41EA-8CAB-5283B18C752A}" type="parTrans" cxnId="{7C8058FF-330E-4234-A668-6D8AA1D93BB1}">
      <dgm:prSet/>
      <dgm:spPr/>
      <dgm:t>
        <a:bodyPr/>
        <a:lstStyle/>
        <a:p>
          <a:endParaRPr lang="en-US"/>
        </a:p>
      </dgm:t>
    </dgm:pt>
    <dgm:pt modelId="{429ECAC6-077C-48EA-B17E-6837BAD20C39}" type="sibTrans" cxnId="{7C8058FF-330E-4234-A668-6D8AA1D93BB1}">
      <dgm:prSet/>
      <dgm:spPr/>
      <dgm:t>
        <a:bodyPr/>
        <a:lstStyle/>
        <a:p>
          <a:endParaRPr lang="en-US"/>
        </a:p>
      </dgm:t>
    </dgm:pt>
    <dgm:pt modelId="{04601923-719E-43F1-A6E4-33044CEFFC67}">
      <dgm:prSet/>
      <dgm:spPr/>
      <dgm:t>
        <a:bodyPr/>
        <a:lstStyle/>
        <a:p>
          <a:r>
            <a:rPr lang="en-IN" dirty="0"/>
            <a:t>Satellite processes has limited privileges</a:t>
          </a:r>
          <a:endParaRPr lang="en-US" dirty="0"/>
        </a:p>
      </dgm:t>
    </dgm:pt>
    <dgm:pt modelId="{2D655BF7-5CA8-4B47-A7D4-1FE224F5E396}" type="parTrans" cxnId="{750AF370-4AD3-4060-ABEE-51366CAFAD56}">
      <dgm:prSet/>
      <dgm:spPr/>
      <dgm:t>
        <a:bodyPr/>
        <a:lstStyle/>
        <a:p>
          <a:endParaRPr lang="en-US"/>
        </a:p>
      </dgm:t>
    </dgm:pt>
    <dgm:pt modelId="{74294060-A6A2-457F-84E8-95E3BE253D00}" type="sibTrans" cxnId="{750AF370-4AD3-4060-ABEE-51366CAFAD56}">
      <dgm:prSet/>
      <dgm:spPr/>
      <dgm:t>
        <a:bodyPr/>
        <a:lstStyle/>
        <a:p>
          <a:endParaRPr lang="en-US"/>
        </a:p>
      </dgm:t>
    </dgm:pt>
    <dgm:pt modelId="{FEECB767-679D-4656-9885-7D52C38349D4}">
      <dgm:prSet/>
      <dgm:spPr/>
      <dgm:t>
        <a:bodyPr/>
        <a:lstStyle/>
        <a:p>
          <a:r>
            <a:rPr lang="en-IN" dirty="0"/>
            <a:t>Satellite processes run under low privileged, local user accounts in the SQLRUserGroup</a:t>
          </a:r>
          <a:endParaRPr lang="en-US" dirty="0"/>
        </a:p>
      </dgm:t>
    </dgm:pt>
    <dgm:pt modelId="{8E88243D-6127-4682-8F73-1D413B495AC7}" type="parTrans" cxnId="{6D9B70A0-7C40-4734-9ACF-89EE054B7421}">
      <dgm:prSet/>
      <dgm:spPr/>
      <dgm:t>
        <a:bodyPr/>
        <a:lstStyle/>
        <a:p>
          <a:endParaRPr lang="en-US"/>
        </a:p>
      </dgm:t>
    </dgm:pt>
    <dgm:pt modelId="{95CE85EF-1BB2-40CD-B259-ADD58E531194}" type="sibTrans" cxnId="{6D9B70A0-7C40-4734-9ACF-89EE054B7421}">
      <dgm:prSet/>
      <dgm:spPr/>
      <dgm:t>
        <a:bodyPr/>
        <a:lstStyle/>
        <a:p>
          <a:endParaRPr lang="en-US"/>
        </a:p>
      </dgm:t>
    </dgm:pt>
    <dgm:pt modelId="{0A7FC74A-7F2A-4EB8-9321-EAB439C8FBAD}">
      <dgm:prSet/>
      <dgm:spPr/>
      <dgm:t>
        <a:bodyPr/>
        <a:lstStyle/>
        <a:p>
          <a:r>
            <a:rPr lang="en-IN" dirty="0"/>
            <a:t>Each execution is isolated. Different users with different accounts</a:t>
          </a:r>
          <a:endParaRPr lang="en-US" dirty="0"/>
        </a:p>
      </dgm:t>
    </dgm:pt>
    <dgm:pt modelId="{488B8DFA-66E3-4F2F-9987-87168806DEDC}" type="parTrans" cxnId="{34278C3B-281D-43AD-9D48-C5FAEEE5A931}">
      <dgm:prSet/>
      <dgm:spPr/>
      <dgm:t>
        <a:bodyPr/>
        <a:lstStyle/>
        <a:p>
          <a:endParaRPr lang="en-US"/>
        </a:p>
      </dgm:t>
    </dgm:pt>
    <dgm:pt modelId="{F0B0FF74-C0F2-4750-A910-50B7B43A2891}" type="sibTrans" cxnId="{34278C3B-281D-43AD-9D48-C5FAEEE5A931}">
      <dgm:prSet/>
      <dgm:spPr/>
      <dgm:t>
        <a:bodyPr/>
        <a:lstStyle/>
        <a:p>
          <a:endParaRPr lang="en-US"/>
        </a:p>
      </dgm:t>
    </dgm:pt>
    <dgm:pt modelId="{2CEA68A2-FD93-4868-9509-BB80686FEBAB}">
      <dgm:prSet/>
      <dgm:spPr/>
      <dgm:t>
        <a:bodyPr/>
        <a:lstStyle/>
        <a:p>
          <a:r>
            <a:rPr lang="en-US" dirty="0"/>
            <a:t>Windows firewall rules to block outbound traffic</a:t>
          </a:r>
        </a:p>
      </dgm:t>
    </dgm:pt>
    <dgm:pt modelId="{5D165CB2-58FA-489A-8130-C5638A6782D3}" type="parTrans" cxnId="{5359B39E-13E5-4827-BFE2-3C4B9F433CA7}">
      <dgm:prSet/>
      <dgm:spPr/>
      <dgm:t>
        <a:bodyPr/>
        <a:lstStyle/>
        <a:p>
          <a:endParaRPr lang="en-US"/>
        </a:p>
      </dgm:t>
    </dgm:pt>
    <dgm:pt modelId="{3B972F27-B5F4-4516-88D5-3F8FC54ED634}" type="sibTrans" cxnId="{5359B39E-13E5-4827-BFE2-3C4B9F433CA7}">
      <dgm:prSet/>
      <dgm:spPr/>
      <dgm:t>
        <a:bodyPr/>
        <a:lstStyle/>
        <a:p>
          <a:endParaRPr lang="en-US"/>
        </a:p>
      </dgm:t>
    </dgm:pt>
    <dgm:pt modelId="{AE0DC197-86A1-4070-B9DA-90B5674C8581}" type="pres">
      <dgm:prSet presAssocID="{660EF163-0D72-4463-838B-EF76A20E13D9}" presName="theList" presStyleCnt="0">
        <dgm:presLayoutVars>
          <dgm:dir/>
          <dgm:animLvl val="lvl"/>
          <dgm:resizeHandles val="exact"/>
        </dgm:presLayoutVars>
      </dgm:prSet>
      <dgm:spPr/>
    </dgm:pt>
    <dgm:pt modelId="{FBDD2CB1-AF95-488F-AA27-576A73946001}" type="pres">
      <dgm:prSet presAssocID="{9C54FEB1-8179-4E47-BC9B-0E986AC09DF2}" presName="compNode" presStyleCnt="0"/>
      <dgm:spPr/>
    </dgm:pt>
    <dgm:pt modelId="{3593C768-984F-4278-AA92-585EC54741CA}" type="pres">
      <dgm:prSet presAssocID="{9C54FEB1-8179-4E47-BC9B-0E986AC09DF2}" presName="aNode" presStyleLbl="bgShp" presStyleIdx="0" presStyleCnt="3"/>
      <dgm:spPr/>
    </dgm:pt>
    <dgm:pt modelId="{36DAA2A8-9B4C-43BE-83D2-95CAEDCC7E56}" type="pres">
      <dgm:prSet presAssocID="{9C54FEB1-8179-4E47-BC9B-0E986AC09DF2}" presName="textNode" presStyleLbl="bgShp" presStyleIdx="0" presStyleCnt="3"/>
      <dgm:spPr/>
    </dgm:pt>
    <dgm:pt modelId="{C70126B6-CBA4-4279-B53E-9986C4465803}" type="pres">
      <dgm:prSet presAssocID="{9C54FEB1-8179-4E47-BC9B-0E986AC09DF2}" presName="compChildNode" presStyleCnt="0"/>
      <dgm:spPr/>
    </dgm:pt>
    <dgm:pt modelId="{492F1C8A-DAA1-4C55-B165-B29D13397E32}" type="pres">
      <dgm:prSet presAssocID="{9C54FEB1-8179-4E47-BC9B-0E986AC09DF2}" presName="theInnerList" presStyleCnt="0"/>
      <dgm:spPr/>
    </dgm:pt>
    <dgm:pt modelId="{2BA834FF-79E9-4B73-AF11-C840508FE5B0}" type="pres">
      <dgm:prSet presAssocID="{39C3E886-1BB0-4D9D-8AFD-16A5ED95A2AC}" presName="childNode" presStyleLbl="node1" presStyleIdx="0" presStyleCnt="7">
        <dgm:presLayoutVars>
          <dgm:bulletEnabled val="1"/>
        </dgm:presLayoutVars>
      </dgm:prSet>
      <dgm:spPr/>
    </dgm:pt>
    <dgm:pt modelId="{BD478DB9-282E-4EE2-9B4B-62DA6546617A}" type="pres">
      <dgm:prSet presAssocID="{39C3E886-1BB0-4D9D-8AFD-16A5ED95A2AC}" presName="aSpace2" presStyleCnt="0"/>
      <dgm:spPr/>
    </dgm:pt>
    <dgm:pt modelId="{B36F8EDA-3CD3-47B8-9CD3-B5C2504A5EE7}" type="pres">
      <dgm:prSet presAssocID="{9021D1E7-1EDE-4D0B-90C0-10115E4529D3}" presName="childNode" presStyleLbl="node1" presStyleIdx="1" presStyleCnt="7">
        <dgm:presLayoutVars>
          <dgm:bulletEnabled val="1"/>
        </dgm:presLayoutVars>
      </dgm:prSet>
      <dgm:spPr/>
    </dgm:pt>
    <dgm:pt modelId="{5CCA4F0F-3176-42B8-8BC2-9C0DF741A687}" type="pres">
      <dgm:prSet presAssocID="{9C54FEB1-8179-4E47-BC9B-0E986AC09DF2}" presName="aSpace" presStyleCnt="0"/>
      <dgm:spPr/>
    </dgm:pt>
    <dgm:pt modelId="{BEB76E39-CC73-4C24-A11F-CF1297B46573}" type="pres">
      <dgm:prSet presAssocID="{80A319B3-8426-40B5-8F15-49465C9A0E94}" presName="compNode" presStyleCnt="0"/>
      <dgm:spPr/>
    </dgm:pt>
    <dgm:pt modelId="{EAE46F67-42F0-479E-8A50-21FA1EC10A4F}" type="pres">
      <dgm:prSet presAssocID="{80A319B3-8426-40B5-8F15-49465C9A0E94}" presName="aNode" presStyleLbl="bgShp" presStyleIdx="1" presStyleCnt="3"/>
      <dgm:spPr/>
    </dgm:pt>
    <dgm:pt modelId="{3223E1B4-8CDF-4E1D-A619-EB8A058D25C0}" type="pres">
      <dgm:prSet presAssocID="{80A319B3-8426-40B5-8F15-49465C9A0E94}" presName="textNode" presStyleLbl="bgShp" presStyleIdx="1" presStyleCnt="3"/>
      <dgm:spPr/>
    </dgm:pt>
    <dgm:pt modelId="{60EAC0F8-37FD-4C6C-980B-C2469ACB9EB6}" type="pres">
      <dgm:prSet presAssocID="{80A319B3-8426-40B5-8F15-49465C9A0E94}" presName="compChildNode" presStyleCnt="0"/>
      <dgm:spPr/>
    </dgm:pt>
    <dgm:pt modelId="{6ACCFF08-AC7A-43AB-BF65-D3D1F9BF86C4}" type="pres">
      <dgm:prSet presAssocID="{80A319B3-8426-40B5-8F15-49465C9A0E94}" presName="theInnerList" presStyleCnt="0"/>
      <dgm:spPr/>
    </dgm:pt>
    <dgm:pt modelId="{D7E0DC02-84A5-43F8-B566-955AB216F032}" type="pres">
      <dgm:prSet presAssocID="{57FE9C36-7B82-42D3-AA2D-05F9CBD6C1E1}" presName="childNode" presStyleLbl="node1" presStyleIdx="2" presStyleCnt="7">
        <dgm:presLayoutVars>
          <dgm:bulletEnabled val="1"/>
        </dgm:presLayoutVars>
      </dgm:prSet>
      <dgm:spPr/>
    </dgm:pt>
    <dgm:pt modelId="{AE1E4696-7F5A-49F1-9035-15999374DD53}" type="pres">
      <dgm:prSet presAssocID="{57FE9C36-7B82-42D3-AA2D-05F9CBD6C1E1}" presName="aSpace2" presStyleCnt="0"/>
      <dgm:spPr/>
    </dgm:pt>
    <dgm:pt modelId="{D4A9E8F2-8B7A-4475-BB01-1FEB73B36233}" type="pres">
      <dgm:prSet presAssocID="{F0D96344-F532-47D3-91A8-B2CB14907725}" presName="childNode" presStyleLbl="node1" presStyleIdx="3" presStyleCnt="7">
        <dgm:presLayoutVars>
          <dgm:bulletEnabled val="1"/>
        </dgm:presLayoutVars>
      </dgm:prSet>
      <dgm:spPr/>
    </dgm:pt>
    <dgm:pt modelId="{76F05CD2-85A2-461F-A880-2367759E1838}" type="pres">
      <dgm:prSet presAssocID="{80A319B3-8426-40B5-8F15-49465C9A0E94}" presName="aSpace" presStyleCnt="0"/>
      <dgm:spPr/>
    </dgm:pt>
    <dgm:pt modelId="{23806BCC-F159-427E-BBD6-8E1F1EF9767C}" type="pres">
      <dgm:prSet presAssocID="{04601923-719E-43F1-A6E4-33044CEFFC67}" presName="compNode" presStyleCnt="0"/>
      <dgm:spPr/>
    </dgm:pt>
    <dgm:pt modelId="{CDFA4AA8-9A6D-4A75-88EC-07A9A2A67900}" type="pres">
      <dgm:prSet presAssocID="{04601923-719E-43F1-A6E4-33044CEFFC67}" presName="aNode" presStyleLbl="bgShp" presStyleIdx="2" presStyleCnt="3"/>
      <dgm:spPr/>
    </dgm:pt>
    <dgm:pt modelId="{5DD93D59-C884-4E27-B85A-7D837DEBFEB2}" type="pres">
      <dgm:prSet presAssocID="{04601923-719E-43F1-A6E4-33044CEFFC67}" presName="textNode" presStyleLbl="bgShp" presStyleIdx="2" presStyleCnt="3"/>
      <dgm:spPr/>
    </dgm:pt>
    <dgm:pt modelId="{E3A06CAB-EB60-4B0B-A04B-0734100F1C69}" type="pres">
      <dgm:prSet presAssocID="{04601923-719E-43F1-A6E4-33044CEFFC67}" presName="compChildNode" presStyleCnt="0"/>
      <dgm:spPr/>
    </dgm:pt>
    <dgm:pt modelId="{FEB2D192-4263-492A-9F56-8E078773EAC0}" type="pres">
      <dgm:prSet presAssocID="{04601923-719E-43F1-A6E4-33044CEFFC67}" presName="theInnerList" presStyleCnt="0"/>
      <dgm:spPr/>
    </dgm:pt>
    <dgm:pt modelId="{719CA335-3A64-4577-AD89-24ACF7B0150A}" type="pres">
      <dgm:prSet presAssocID="{FEECB767-679D-4656-9885-7D52C38349D4}" presName="childNode" presStyleLbl="node1" presStyleIdx="4" presStyleCnt="7">
        <dgm:presLayoutVars>
          <dgm:bulletEnabled val="1"/>
        </dgm:presLayoutVars>
      </dgm:prSet>
      <dgm:spPr/>
    </dgm:pt>
    <dgm:pt modelId="{18CC7416-C396-4BC4-8F90-454A6CBBD85B}" type="pres">
      <dgm:prSet presAssocID="{FEECB767-679D-4656-9885-7D52C38349D4}" presName="aSpace2" presStyleCnt="0"/>
      <dgm:spPr/>
    </dgm:pt>
    <dgm:pt modelId="{AB0C019B-650A-4025-91D4-9AD3530BD8B4}" type="pres">
      <dgm:prSet presAssocID="{0A7FC74A-7F2A-4EB8-9321-EAB439C8FBAD}" presName="childNode" presStyleLbl="node1" presStyleIdx="5" presStyleCnt="7">
        <dgm:presLayoutVars>
          <dgm:bulletEnabled val="1"/>
        </dgm:presLayoutVars>
      </dgm:prSet>
      <dgm:spPr/>
    </dgm:pt>
    <dgm:pt modelId="{0CB90692-B30F-403C-B379-A3466264CC97}" type="pres">
      <dgm:prSet presAssocID="{0A7FC74A-7F2A-4EB8-9321-EAB439C8FBAD}" presName="aSpace2" presStyleCnt="0"/>
      <dgm:spPr/>
    </dgm:pt>
    <dgm:pt modelId="{467D6BF8-4944-46DC-8273-A858D1008331}" type="pres">
      <dgm:prSet presAssocID="{2CEA68A2-FD93-4868-9509-BB80686FEBAB}" presName="childNode" presStyleLbl="node1" presStyleIdx="6" presStyleCnt="7">
        <dgm:presLayoutVars>
          <dgm:bulletEnabled val="1"/>
        </dgm:presLayoutVars>
      </dgm:prSet>
      <dgm:spPr/>
    </dgm:pt>
  </dgm:ptLst>
  <dgm:cxnLst>
    <dgm:cxn modelId="{04130319-6EB4-4650-A2C2-C1F09BE225FD}" srcId="{80A319B3-8426-40B5-8F15-49465C9A0E94}" destId="{57FE9C36-7B82-42D3-AA2D-05F9CBD6C1E1}" srcOrd="0" destOrd="0" parTransId="{7FB33A03-67F3-4947-B1C1-200B9690E750}" sibTransId="{5376309F-152A-4103-9B64-6C07DD384F62}"/>
    <dgm:cxn modelId="{25BD071A-B899-4C49-85D8-EF5E861A876F}" type="presOf" srcId="{FEECB767-679D-4656-9885-7D52C38349D4}" destId="{719CA335-3A64-4577-AD89-24ACF7B0150A}" srcOrd="0" destOrd="0" presId="urn:microsoft.com/office/officeart/2005/8/layout/lProcess2"/>
    <dgm:cxn modelId="{BDABAC1D-CDE5-4732-9DA3-3F9FC234304E}" type="presOf" srcId="{04601923-719E-43F1-A6E4-33044CEFFC67}" destId="{CDFA4AA8-9A6D-4A75-88EC-07A9A2A67900}" srcOrd="0" destOrd="0" presId="urn:microsoft.com/office/officeart/2005/8/layout/lProcess2"/>
    <dgm:cxn modelId="{2733B528-5E5F-4592-B85C-C210184569C4}" type="presOf" srcId="{04601923-719E-43F1-A6E4-33044CEFFC67}" destId="{5DD93D59-C884-4E27-B85A-7D837DEBFEB2}" srcOrd="1" destOrd="0" presId="urn:microsoft.com/office/officeart/2005/8/layout/lProcess2"/>
    <dgm:cxn modelId="{F43A0C2C-D4F2-4759-8176-8AED45B7ADBD}" type="presOf" srcId="{9C54FEB1-8179-4E47-BC9B-0E986AC09DF2}" destId="{3593C768-984F-4278-AA92-585EC54741CA}" srcOrd="0" destOrd="0" presId="urn:microsoft.com/office/officeart/2005/8/layout/lProcess2"/>
    <dgm:cxn modelId="{5B0D0D2E-B14A-4270-91A2-DE893A99FA36}" type="presOf" srcId="{80A319B3-8426-40B5-8F15-49465C9A0E94}" destId="{EAE46F67-42F0-479E-8A50-21FA1EC10A4F}" srcOrd="0" destOrd="0" presId="urn:microsoft.com/office/officeart/2005/8/layout/lProcess2"/>
    <dgm:cxn modelId="{34278C3B-281D-43AD-9D48-C5FAEEE5A931}" srcId="{04601923-719E-43F1-A6E4-33044CEFFC67}" destId="{0A7FC74A-7F2A-4EB8-9321-EAB439C8FBAD}" srcOrd="1" destOrd="0" parTransId="{488B8DFA-66E3-4F2F-9987-87168806DEDC}" sibTransId="{F0B0FF74-C0F2-4750-A910-50B7B43A2891}"/>
    <dgm:cxn modelId="{3DB4EE3B-0007-49A3-8A55-C2FAC3649544}" type="presOf" srcId="{9021D1E7-1EDE-4D0B-90C0-10115E4529D3}" destId="{B36F8EDA-3CD3-47B8-9CD3-B5C2504A5EE7}" srcOrd="0" destOrd="0" presId="urn:microsoft.com/office/officeart/2005/8/layout/lProcess2"/>
    <dgm:cxn modelId="{CB441C3F-FAEF-4291-81C3-09B201853453}" srcId="{9C54FEB1-8179-4E47-BC9B-0E986AC09DF2}" destId="{39C3E886-1BB0-4D9D-8AFD-16A5ED95A2AC}" srcOrd="0" destOrd="0" parTransId="{B99405C9-B7C3-44A5-951E-9C17044A72BB}" sibTransId="{CAA65C72-87AD-4ACD-907B-09393375D9D3}"/>
    <dgm:cxn modelId="{DA006649-57D0-4B3C-8F63-3BD1E6F9DAFF}" type="presOf" srcId="{F0D96344-F532-47D3-91A8-B2CB14907725}" destId="{D4A9E8F2-8B7A-4475-BB01-1FEB73B36233}" srcOrd="0" destOrd="0" presId="urn:microsoft.com/office/officeart/2005/8/layout/lProcess2"/>
    <dgm:cxn modelId="{750AF370-4AD3-4060-ABEE-51366CAFAD56}" srcId="{660EF163-0D72-4463-838B-EF76A20E13D9}" destId="{04601923-719E-43F1-A6E4-33044CEFFC67}" srcOrd="2" destOrd="0" parTransId="{2D655BF7-5CA8-4B47-A7D4-1FE224F5E396}" sibTransId="{74294060-A6A2-457F-84E8-95E3BE253D00}"/>
    <dgm:cxn modelId="{7578D85A-5AA2-461B-9973-2CD3A7C0C559}" type="presOf" srcId="{39C3E886-1BB0-4D9D-8AFD-16A5ED95A2AC}" destId="{2BA834FF-79E9-4B73-AF11-C840508FE5B0}" srcOrd="0" destOrd="0" presId="urn:microsoft.com/office/officeart/2005/8/layout/lProcess2"/>
    <dgm:cxn modelId="{8C63F47D-3C3A-4BE9-B59B-9E8CD4CFFB10}" type="presOf" srcId="{2CEA68A2-FD93-4868-9509-BB80686FEBAB}" destId="{467D6BF8-4944-46DC-8273-A858D1008331}" srcOrd="0" destOrd="0" presId="urn:microsoft.com/office/officeart/2005/8/layout/lProcess2"/>
    <dgm:cxn modelId="{56370D81-E1EB-4C03-9B60-7DE920F9BF22}" srcId="{9C54FEB1-8179-4E47-BC9B-0E986AC09DF2}" destId="{9021D1E7-1EDE-4D0B-90C0-10115E4529D3}" srcOrd="1" destOrd="0" parTransId="{25231B2B-402A-41C8-B34B-5F01F77C7DEE}" sibTransId="{87A9E044-E71F-4681-89E6-72C085714AD8}"/>
    <dgm:cxn modelId="{FFC9A486-01C5-45DC-BDBE-5989DB2A7CC7}" type="presOf" srcId="{57FE9C36-7B82-42D3-AA2D-05F9CBD6C1E1}" destId="{D7E0DC02-84A5-43F8-B566-955AB216F032}" srcOrd="0" destOrd="0" presId="urn:microsoft.com/office/officeart/2005/8/layout/lProcess2"/>
    <dgm:cxn modelId="{201AD98A-C7EE-425C-982B-6B084CA95C36}" type="presOf" srcId="{0A7FC74A-7F2A-4EB8-9321-EAB439C8FBAD}" destId="{AB0C019B-650A-4025-91D4-9AD3530BD8B4}" srcOrd="0" destOrd="0" presId="urn:microsoft.com/office/officeart/2005/8/layout/lProcess2"/>
    <dgm:cxn modelId="{5359B39E-13E5-4827-BFE2-3C4B9F433CA7}" srcId="{04601923-719E-43F1-A6E4-33044CEFFC67}" destId="{2CEA68A2-FD93-4868-9509-BB80686FEBAB}" srcOrd="2" destOrd="0" parTransId="{5D165CB2-58FA-489A-8130-C5638A6782D3}" sibTransId="{3B972F27-B5F4-4516-88D5-3F8FC54ED634}"/>
    <dgm:cxn modelId="{6D9B70A0-7C40-4734-9ACF-89EE054B7421}" srcId="{04601923-719E-43F1-A6E4-33044CEFFC67}" destId="{FEECB767-679D-4656-9885-7D52C38349D4}" srcOrd="0" destOrd="0" parTransId="{8E88243D-6127-4682-8F73-1D413B495AC7}" sibTransId="{95CE85EF-1BB2-40CD-B259-ADD58E531194}"/>
    <dgm:cxn modelId="{CECA94C6-6DDD-4E7D-8B42-B711C5640EF0}" srcId="{660EF163-0D72-4463-838B-EF76A20E13D9}" destId="{9C54FEB1-8179-4E47-BC9B-0E986AC09DF2}" srcOrd="0" destOrd="0" parTransId="{51B3743B-CEF1-4F11-834E-6ECBD2FE670B}" sibTransId="{93E2621E-17C4-40A6-9D29-DA729E541D91}"/>
    <dgm:cxn modelId="{59E866DD-8EB5-46A0-9BED-9BEADCA7373A}" type="presOf" srcId="{80A319B3-8426-40B5-8F15-49465C9A0E94}" destId="{3223E1B4-8CDF-4E1D-A619-EB8A058D25C0}" srcOrd="1" destOrd="0" presId="urn:microsoft.com/office/officeart/2005/8/layout/lProcess2"/>
    <dgm:cxn modelId="{B7C17DDE-2E5E-4A8B-AB95-DAB42BD4FD35}" type="presOf" srcId="{9C54FEB1-8179-4E47-BC9B-0E986AC09DF2}" destId="{36DAA2A8-9B4C-43BE-83D2-95CAEDCC7E56}" srcOrd="1" destOrd="0" presId="urn:microsoft.com/office/officeart/2005/8/layout/lProcess2"/>
    <dgm:cxn modelId="{67973BF6-5565-44A1-9BB7-BDB9B20CD278}" srcId="{660EF163-0D72-4463-838B-EF76A20E13D9}" destId="{80A319B3-8426-40B5-8F15-49465C9A0E94}" srcOrd="1" destOrd="0" parTransId="{C6B62D71-62BF-492F-BB52-5EAF704314EA}" sibTransId="{90663D35-0791-479F-8103-250CAF32C752}"/>
    <dgm:cxn modelId="{7873EDFC-2D95-4775-94C3-F80A4E8D7C67}" type="presOf" srcId="{660EF163-0D72-4463-838B-EF76A20E13D9}" destId="{AE0DC197-86A1-4070-B9DA-90B5674C8581}" srcOrd="0" destOrd="0" presId="urn:microsoft.com/office/officeart/2005/8/layout/lProcess2"/>
    <dgm:cxn modelId="{7C8058FF-330E-4234-A668-6D8AA1D93BB1}" srcId="{80A319B3-8426-40B5-8F15-49465C9A0E94}" destId="{F0D96344-F532-47D3-91A8-B2CB14907725}" srcOrd="1" destOrd="0" parTransId="{51530A8E-E93F-41EA-8CAB-5283B18C752A}" sibTransId="{429ECAC6-077C-48EA-B17E-6837BAD20C39}"/>
    <dgm:cxn modelId="{DCA74339-F38C-4C7D-8032-91C770E30FB5}" type="presParOf" srcId="{AE0DC197-86A1-4070-B9DA-90B5674C8581}" destId="{FBDD2CB1-AF95-488F-AA27-576A73946001}" srcOrd="0" destOrd="0" presId="urn:microsoft.com/office/officeart/2005/8/layout/lProcess2"/>
    <dgm:cxn modelId="{AFDDD6D8-26D2-49E4-9FA7-652E3D17E7E1}" type="presParOf" srcId="{FBDD2CB1-AF95-488F-AA27-576A73946001}" destId="{3593C768-984F-4278-AA92-585EC54741CA}" srcOrd="0" destOrd="0" presId="urn:microsoft.com/office/officeart/2005/8/layout/lProcess2"/>
    <dgm:cxn modelId="{524B5C1D-06B6-433D-B135-0509123E345E}" type="presParOf" srcId="{FBDD2CB1-AF95-488F-AA27-576A73946001}" destId="{36DAA2A8-9B4C-43BE-83D2-95CAEDCC7E56}" srcOrd="1" destOrd="0" presId="urn:microsoft.com/office/officeart/2005/8/layout/lProcess2"/>
    <dgm:cxn modelId="{F24B0FDE-B513-4B21-88BC-9B8E08464A27}" type="presParOf" srcId="{FBDD2CB1-AF95-488F-AA27-576A73946001}" destId="{C70126B6-CBA4-4279-B53E-9986C4465803}" srcOrd="2" destOrd="0" presId="urn:microsoft.com/office/officeart/2005/8/layout/lProcess2"/>
    <dgm:cxn modelId="{7D185D3D-3E08-4B9B-9633-7513581A7469}" type="presParOf" srcId="{C70126B6-CBA4-4279-B53E-9986C4465803}" destId="{492F1C8A-DAA1-4C55-B165-B29D13397E32}" srcOrd="0" destOrd="0" presId="urn:microsoft.com/office/officeart/2005/8/layout/lProcess2"/>
    <dgm:cxn modelId="{83453A89-B667-4FEE-8769-F85DFD358AF8}" type="presParOf" srcId="{492F1C8A-DAA1-4C55-B165-B29D13397E32}" destId="{2BA834FF-79E9-4B73-AF11-C840508FE5B0}" srcOrd="0" destOrd="0" presId="urn:microsoft.com/office/officeart/2005/8/layout/lProcess2"/>
    <dgm:cxn modelId="{5ECD4133-30A9-4147-9A61-A4960E4007BD}" type="presParOf" srcId="{492F1C8A-DAA1-4C55-B165-B29D13397E32}" destId="{BD478DB9-282E-4EE2-9B4B-62DA6546617A}" srcOrd="1" destOrd="0" presId="urn:microsoft.com/office/officeart/2005/8/layout/lProcess2"/>
    <dgm:cxn modelId="{AEF11D32-C2FB-4137-8590-42456DE3DCDB}" type="presParOf" srcId="{492F1C8A-DAA1-4C55-B165-B29D13397E32}" destId="{B36F8EDA-3CD3-47B8-9CD3-B5C2504A5EE7}" srcOrd="2" destOrd="0" presId="urn:microsoft.com/office/officeart/2005/8/layout/lProcess2"/>
    <dgm:cxn modelId="{55C0EF1B-FE98-4496-A331-0D780510F087}" type="presParOf" srcId="{AE0DC197-86A1-4070-B9DA-90B5674C8581}" destId="{5CCA4F0F-3176-42B8-8BC2-9C0DF741A687}" srcOrd="1" destOrd="0" presId="urn:microsoft.com/office/officeart/2005/8/layout/lProcess2"/>
    <dgm:cxn modelId="{A4F64C2F-4929-49C3-B8BF-6684E2471BDB}" type="presParOf" srcId="{AE0DC197-86A1-4070-B9DA-90B5674C8581}" destId="{BEB76E39-CC73-4C24-A11F-CF1297B46573}" srcOrd="2" destOrd="0" presId="urn:microsoft.com/office/officeart/2005/8/layout/lProcess2"/>
    <dgm:cxn modelId="{D8EEBB38-AF76-44A4-A8FD-6713910B5C75}" type="presParOf" srcId="{BEB76E39-CC73-4C24-A11F-CF1297B46573}" destId="{EAE46F67-42F0-479E-8A50-21FA1EC10A4F}" srcOrd="0" destOrd="0" presId="urn:microsoft.com/office/officeart/2005/8/layout/lProcess2"/>
    <dgm:cxn modelId="{CCFA65A8-A9A6-44D8-A886-283B3DCB2406}" type="presParOf" srcId="{BEB76E39-CC73-4C24-A11F-CF1297B46573}" destId="{3223E1B4-8CDF-4E1D-A619-EB8A058D25C0}" srcOrd="1" destOrd="0" presId="urn:microsoft.com/office/officeart/2005/8/layout/lProcess2"/>
    <dgm:cxn modelId="{F180A486-F0BD-4738-9EFF-059A7C3CAF94}" type="presParOf" srcId="{BEB76E39-CC73-4C24-A11F-CF1297B46573}" destId="{60EAC0F8-37FD-4C6C-980B-C2469ACB9EB6}" srcOrd="2" destOrd="0" presId="urn:microsoft.com/office/officeart/2005/8/layout/lProcess2"/>
    <dgm:cxn modelId="{3DB659D2-682E-4A19-A72D-F9574CC58BB6}" type="presParOf" srcId="{60EAC0F8-37FD-4C6C-980B-C2469ACB9EB6}" destId="{6ACCFF08-AC7A-43AB-BF65-D3D1F9BF86C4}" srcOrd="0" destOrd="0" presId="urn:microsoft.com/office/officeart/2005/8/layout/lProcess2"/>
    <dgm:cxn modelId="{DDA241D5-8F8B-4CB9-A1FF-4F5F0AECB552}" type="presParOf" srcId="{6ACCFF08-AC7A-43AB-BF65-D3D1F9BF86C4}" destId="{D7E0DC02-84A5-43F8-B566-955AB216F032}" srcOrd="0" destOrd="0" presId="urn:microsoft.com/office/officeart/2005/8/layout/lProcess2"/>
    <dgm:cxn modelId="{570D5FE5-ADF7-4C91-A3CF-8FDD70C75825}" type="presParOf" srcId="{6ACCFF08-AC7A-43AB-BF65-D3D1F9BF86C4}" destId="{AE1E4696-7F5A-49F1-9035-15999374DD53}" srcOrd="1" destOrd="0" presId="urn:microsoft.com/office/officeart/2005/8/layout/lProcess2"/>
    <dgm:cxn modelId="{DCDF1AC7-6298-486E-AF32-3FED521C9CCA}" type="presParOf" srcId="{6ACCFF08-AC7A-43AB-BF65-D3D1F9BF86C4}" destId="{D4A9E8F2-8B7A-4475-BB01-1FEB73B36233}" srcOrd="2" destOrd="0" presId="urn:microsoft.com/office/officeart/2005/8/layout/lProcess2"/>
    <dgm:cxn modelId="{9AA75272-32A1-4F99-9E00-6E92333D51F8}" type="presParOf" srcId="{AE0DC197-86A1-4070-B9DA-90B5674C8581}" destId="{76F05CD2-85A2-461F-A880-2367759E1838}" srcOrd="3" destOrd="0" presId="urn:microsoft.com/office/officeart/2005/8/layout/lProcess2"/>
    <dgm:cxn modelId="{FA30E2A1-EBA9-4F86-BD5B-24E66D3D036B}" type="presParOf" srcId="{AE0DC197-86A1-4070-B9DA-90B5674C8581}" destId="{23806BCC-F159-427E-BBD6-8E1F1EF9767C}" srcOrd="4" destOrd="0" presId="urn:microsoft.com/office/officeart/2005/8/layout/lProcess2"/>
    <dgm:cxn modelId="{1F54E56B-2B65-4EF7-98B9-18F0F501973A}" type="presParOf" srcId="{23806BCC-F159-427E-BBD6-8E1F1EF9767C}" destId="{CDFA4AA8-9A6D-4A75-88EC-07A9A2A67900}" srcOrd="0" destOrd="0" presId="urn:microsoft.com/office/officeart/2005/8/layout/lProcess2"/>
    <dgm:cxn modelId="{618F2CD8-B214-47E0-A4A3-B410FCDBFBEF}" type="presParOf" srcId="{23806BCC-F159-427E-BBD6-8E1F1EF9767C}" destId="{5DD93D59-C884-4E27-B85A-7D837DEBFEB2}" srcOrd="1" destOrd="0" presId="urn:microsoft.com/office/officeart/2005/8/layout/lProcess2"/>
    <dgm:cxn modelId="{E5F81968-81B0-4D90-A4AC-487478396836}" type="presParOf" srcId="{23806BCC-F159-427E-BBD6-8E1F1EF9767C}" destId="{E3A06CAB-EB60-4B0B-A04B-0734100F1C69}" srcOrd="2" destOrd="0" presId="urn:microsoft.com/office/officeart/2005/8/layout/lProcess2"/>
    <dgm:cxn modelId="{E25BE2AD-A3C6-4D67-BCC3-8EAD9DEA7537}" type="presParOf" srcId="{E3A06CAB-EB60-4B0B-A04B-0734100F1C69}" destId="{FEB2D192-4263-492A-9F56-8E078773EAC0}" srcOrd="0" destOrd="0" presId="urn:microsoft.com/office/officeart/2005/8/layout/lProcess2"/>
    <dgm:cxn modelId="{1400C27D-25FD-4A2C-B28A-8AD90FA581A5}" type="presParOf" srcId="{FEB2D192-4263-492A-9F56-8E078773EAC0}" destId="{719CA335-3A64-4577-AD89-24ACF7B0150A}" srcOrd="0" destOrd="0" presId="urn:microsoft.com/office/officeart/2005/8/layout/lProcess2"/>
    <dgm:cxn modelId="{30861376-184A-4841-9A54-E8A5F8CF7AAC}" type="presParOf" srcId="{FEB2D192-4263-492A-9F56-8E078773EAC0}" destId="{18CC7416-C396-4BC4-8F90-454A6CBBD85B}" srcOrd="1" destOrd="0" presId="urn:microsoft.com/office/officeart/2005/8/layout/lProcess2"/>
    <dgm:cxn modelId="{4A44EADB-7A7D-4138-905B-9D90CD3A0FA8}" type="presParOf" srcId="{FEB2D192-4263-492A-9F56-8E078773EAC0}" destId="{AB0C019B-650A-4025-91D4-9AD3530BD8B4}" srcOrd="2" destOrd="0" presId="urn:microsoft.com/office/officeart/2005/8/layout/lProcess2"/>
    <dgm:cxn modelId="{C488ABC3-A7F4-4031-B804-0C19F6F18E3E}" type="presParOf" srcId="{FEB2D192-4263-492A-9F56-8E078773EAC0}" destId="{0CB90692-B30F-403C-B379-A3466264CC97}" srcOrd="3" destOrd="0" presId="urn:microsoft.com/office/officeart/2005/8/layout/lProcess2"/>
    <dgm:cxn modelId="{92039625-1E0D-47D0-B1A2-8EA9F100935C}" type="presParOf" srcId="{FEB2D192-4263-492A-9F56-8E078773EAC0}" destId="{467D6BF8-4944-46DC-8273-A858D100833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014395-BD5B-45F8-90B4-9B528DE8BD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E902499-E236-4680-ADCF-946841F1996C}">
      <dgm:prSet/>
      <dgm:spPr/>
      <dgm:t>
        <a:bodyPr/>
        <a:lstStyle/>
        <a:p>
          <a:r>
            <a:rPr lang="en-IN" dirty="0"/>
            <a:t>internal, default, “user”, and now </a:t>
          </a:r>
          <a:r>
            <a:rPr lang="en-IN" b="1" dirty="0"/>
            <a:t>external</a:t>
          </a:r>
          <a:endParaRPr lang="en-US" b="1" dirty="0"/>
        </a:p>
      </dgm:t>
    </dgm:pt>
    <dgm:pt modelId="{7B914CCF-4E48-4C11-85B3-2EB637C7CB5F}" type="parTrans" cxnId="{D2A6D640-A5E5-4828-BDB5-BFA9128EAA67}">
      <dgm:prSet/>
      <dgm:spPr/>
      <dgm:t>
        <a:bodyPr/>
        <a:lstStyle/>
        <a:p>
          <a:endParaRPr lang="en-US"/>
        </a:p>
      </dgm:t>
    </dgm:pt>
    <dgm:pt modelId="{C1442FC3-78DD-4E6F-BC04-48E351228D1F}" type="sibTrans" cxnId="{D2A6D640-A5E5-4828-BDB5-BFA9128EAA67}">
      <dgm:prSet/>
      <dgm:spPr/>
      <dgm:t>
        <a:bodyPr/>
        <a:lstStyle/>
        <a:p>
          <a:endParaRPr lang="en-US"/>
        </a:p>
      </dgm:t>
    </dgm:pt>
    <dgm:pt modelId="{95806138-B21B-46F8-859A-702844CA9134}">
      <dgm:prSet/>
      <dgm:spPr/>
      <dgm:t>
        <a:bodyPr/>
        <a:lstStyle/>
        <a:p>
          <a:r>
            <a:rPr lang="en-IN" dirty="0"/>
            <a:t>Controls resources for external processes through Launchpad</a:t>
          </a:r>
          <a:endParaRPr lang="en-US" dirty="0"/>
        </a:p>
      </dgm:t>
    </dgm:pt>
    <dgm:pt modelId="{45F95076-F47D-4BA7-8413-3AC3AA17AD7D}" type="parTrans" cxnId="{55BF4D0C-0EB4-4050-829D-A1F6508FA136}">
      <dgm:prSet/>
      <dgm:spPr/>
      <dgm:t>
        <a:bodyPr/>
        <a:lstStyle/>
        <a:p>
          <a:endParaRPr lang="en-US"/>
        </a:p>
      </dgm:t>
    </dgm:pt>
    <dgm:pt modelId="{0D279D82-0119-44AC-B4B9-8553CD1DE014}" type="sibTrans" cxnId="{55BF4D0C-0EB4-4050-829D-A1F6508FA136}">
      <dgm:prSet/>
      <dgm:spPr/>
      <dgm:t>
        <a:bodyPr/>
        <a:lstStyle/>
        <a:p>
          <a:endParaRPr lang="en-US"/>
        </a:p>
      </dgm:t>
    </dgm:pt>
    <dgm:pt modelId="{E9E92B48-260F-42CA-880C-6334F82A6863}">
      <dgm:prSet/>
      <dgm:spPr/>
      <dgm:t>
        <a:bodyPr/>
        <a:lstStyle/>
        <a:p>
          <a:r>
            <a:rPr lang="en-IN" dirty="0"/>
            <a:t>Default external pool and user external pools. User classifier function supported</a:t>
          </a:r>
          <a:endParaRPr lang="en-US" dirty="0"/>
        </a:p>
      </dgm:t>
    </dgm:pt>
    <dgm:pt modelId="{C783D57E-D942-4D80-A0C0-D712773344F1}" type="parTrans" cxnId="{CD4D13C9-8025-463A-99B6-E2CFC4FFBA5E}">
      <dgm:prSet/>
      <dgm:spPr/>
      <dgm:t>
        <a:bodyPr/>
        <a:lstStyle/>
        <a:p>
          <a:endParaRPr lang="en-US"/>
        </a:p>
      </dgm:t>
    </dgm:pt>
    <dgm:pt modelId="{F2511C3C-0332-445A-B27D-9DE0D8C62A5F}" type="sibTrans" cxnId="{CD4D13C9-8025-463A-99B6-E2CFC4FFBA5E}">
      <dgm:prSet/>
      <dgm:spPr/>
      <dgm:t>
        <a:bodyPr/>
        <a:lstStyle/>
        <a:p>
          <a:endParaRPr lang="en-US"/>
        </a:p>
      </dgm:t>
    </dgm:pt>
    <dgm:pt modelId="{59A8815A-ABD6-4713-B541-119F0E51C326}">
      <dgm:prSet/>
      <dgm:spPr/>
      <dgm:t>
        <a:bodyPr/>
        <a:lstStyle/>
        <a:p>
          <a:r>
            <a:rPr lang="en-IN" dirty="0"/>
            <a:t>The controls</a:t>
          </a:r>
          <a:endParaRPr lang="en-US" dirty="0"/>
        </a:p>
      </dgm:t>
    </dgm:pt>
    <dgm:pt modelId="{A5660683-318C-4AD9-9D63-3AE32F03978E}" type="parTrans" cxnId="{31386A72-D71D-4891-8E5C-A11DA20DA3A8}">
      <dgm:prSet/>
      <dgm:spPr/>
      <dgm:t>
        <a:bodyPr/>
        <a:lstStyle/>
        <a:p>
          <a:endParaRPr lang="en-US"/>
        </a:p>
      </dgm:t>
    </dgm:pt>
    <dgm:pt modelId="{5FE51DA3-2F1D-4908-AD38-1D224E4EB748}" type="sibTrans" cxnId="{31386A72-D71D-4891-8E5C-A11DA20DA3A8}">
      <dgm:prSet/>
      <dgm:spPr/>
      <dgm:t>
        <a:bodyPr/>
        <a:lstStyle/>
        <a:p>
          <a:endParaRPr lang="en-US"/>
        </a:p>
      </dgm:t>
    </dgm:pt>
    <dgm:pt modelId="{899A19B8-CDEE-4B62-A12F-D0857D74E0C6}">
      <dgm:prSet/>
      <dgm:spPr/>
      <dgm:t>
        <a:bodyPr/>
        <a:lstStyle/>
        <a:p>
          <a:r>
            <a:rPr lang="en-IN" dirty="0"/>
            <a:t>MAX_CPU_PERCENT – Max CPU percentage for external processes</a:t>
          </a:r>
          <a:endParaRPr lang="en-US" dirty="0"/>
        </a:p>
      </dgm:t>
    </dgm:pt>
    <dgm:pt modelId="{F488FE8A-F9AB-46FB-8D40-67E180071B01}" type="parTrans" cxnId="{47E01268-1244-4095-9AAE-94A808E5C9DA}">
      <dgm:prSet/>
      <dgm:spPr/>
      <dgm:t>
        <a:bodyPr/>
        <a:lstStyle/>
        <a:p>
          <a:endParaRPr lang="en-US"/>
        </a:p>
      </dgm:t>
    </dgm:pt>
    <dgm:pt modelId="{28E315B0-9927-474A-8091-EA2E86CFF6A1}" type="sibTrans" cxnId="{47E01268-1244-4095-9AAE-94A808E5C9DA}">
      <dgm:prSet/>
      <dgm:spPr/>
      <dgm:t>
        <a:bodyPr/>
        <a:lstStyle/>
        <a:p>
          <a:endParaRPr lang="en-US"/>
        </a:p>
      </dgm:t>
    </dgm:pt>
    <dgm:pt modelId="{2D45F250-A65F-45F3-A331-8FA2008432B3}">
      <dgm:prSet/>
      <dgm:spPr/>
      <dgm:t>
        <a:bodyPr/>
        <a:lstStyle/>
        <a:p>
          <a:r>
            <a:rPr lang="en-IN" dirty="0"/>
            <a:t>MAX_PROCESSES – Max number of external processes</a:t>
          </a:r>
          <a:endParaRPr lang="en-US" dirty="0"/>
        </a:p>
      </dgm:t>
    </dgm:pt>
    <dgm:pt modelId="{B661702D-D1D5-43AA-86FE-BC95331B1BBF}" type="parTrans" cxnId="{DEABDBFD-E890-471B-A190-0119B8884218}">
      <dgm:prSet/>
      <dgm:spPr/>
      <dgm:t>
        <a:bodyPr/>
        <a:lstStyle/>
        <a:p>
          <a:endParaRPr lang="en-US"/>
        </a:p>
      </dgm:t>
    </dgm:pt>
    <dgm:pt modelId="{292804A6-638E-4CDF-95A7-F28324A6655D}" type="sibTrans" cxnId="{DEABDBFD-E890-471B-A190-0119B8884218}">
      <dgm:prSet/>
      <dgm:spPr/>
      <dgm:t>
        <a:bodyPr/>
        <a:lstStyle/>
        <a:p>
          <a:endParaRPr lang="en-US"/>
        </a:p>
      </dgm:t>
    </dgm:pt>
    <dgm:pt modelId="{53647260-12B8-4787-96A2-FDE81EDA1F0E}">
      <dgm:prSet/>
      <dgm:spPr/>
      <dgm:t>
        <a:bodyPr/>
        <a:lstStyle/>
        <a:p>
          <a:r>
            <a:rPr lang="en-IN" dirty="0"/>
            <a:t>MAX_MEMORY – Max committed memory % for external processes</a:t>
          </a:r>
          <a:endParaRPr lang="en-US" dirty="0"/>
        </a:p>
      </dgm:t>
    </dgm:pt>
    <dgm:pt modelId="{81A667E4-3976-4A8A-9645-8CBB7E07B24F}" type="parTrans" cxnId="{B412B8AA-72EA-4625-A82E-3D68473BE43F}">
      <dgm:prSet/>
      <dgm:spPr/>
      <dgm:t>
        <a:bodyPr/>
        <a:lstStyle/>
        <a:p>
          <a:endParaRPr lang="en-US"/>
        </a:p>
      </dgm:t>
    </dgm:pt>
    <dgm:pt modelId="{C6DF61D3-B131-4486-A41E-0C4EB2A265C7}" type="sibTrans" cxnId="{B412B8AA-72EA-4625-A82E-3D68473BE43F}">
      <dgm:prSet/>
      <dgm:spPr/>
      <dgm:t>
        <a:bodyPr/>
        <a:lstStyle/>
        <a:p>
          <a:endParaRPr lang="en-US"/>
        </a:p>
      </dgm:t>
    </dgm:pt>
    <dgm:pt modelId="{1AA89461-59CF-4D28-9F80-33856F8E7379}">
      <dgm:prSet/>
      <dgm:spPr/>
      <dgm:t>
        <a:bodyPr/>
        <a:lstStyle/>
        <a:p>
          <a:r>
            <a:rPr lang="en-US" dirty="0"/>
            <a:t>AFFINITY – Control NODEs or CPUs for external processes</a:t>
          </a:r>
        </a:p>
      </dgm:t>
    </dgm:pt>
    <dgm:pt modelId="{17F34A8F-8313-4FCD-A75A-307C1D398813}" type="parTrans" cxnId="{37A3B892-4E83-4DFD-9BFF-B22EBCE35366}">
      <dgm:prSet/>
      <dgm:spPr/>
      <dgm:t>
        <a:bodyPr/>
        <a:lstStyle/>
        <a:p>
          <a:endParaRPr lang="en-US"/>
        </a:p>
      </dgm:t>
    </dgm:pt>
    <dgm:pt modelId="{A0D51F73-0485-4A17-B32E-27F46CAC550B}" type="sibTrans" cxnId="{37A3B892-4E83-4DFD-9BFF-B22EBCE35366}">
      <dgm:prSet/>
      <dgm:spPr/>
      <dgm:t>
        <a:bodyPr/>
        <a:lstStyle/>
        <a:p>
          <a:endParaRPr lang="en-US"/>
        </a:p>
      </dgm:t>
    </dgm:pt>
    <dgm:pt modelId="{A166E563-F6BB-4273-935D-230C229FB972}">
      <dgm:prSet/>
      <dgm:spPr/>
      <dgm:t>
        <a:bodyPr/>
        <a:lstStyle/>
        <a:p>
          <a:r>
            <a:rPr lang="en-IN" dirty="0"/>
            <a:t>This is independent of SQL Server worker threads.</a:t>
          </a:r>
          <a:endParaRPr lang="en-US" dirty="0"/>
        </a:p>
      </dgm:t>
    </dgm:pt>
    <dgm:pt modelId="{2CD80B90-444F-4AAF-BDB8-03029BBFF15F}" type="parTrans" cxnId="{3046B176-63FE-4673-BDA1-BFA36C4ABDA1}">
      <dgm:prSet/>
      <dgm:spPr/>
      <dgm:t>
        <a:bodyPr/>
        <a:lstStyle/>
        <a:p>
          <a:endParaRPr lang="en-US"/>
        </a:p>
      </dgm:t>
    </dgm:pt>
    <dgm:pt modelId="{6A4F401E-6079-4C51-A719-DF950ADE7207}" type="sibTrans" cxnId="{3046B176-63FE-4673-BDA1-BFA36C4ABDA1}">
      <dgm:prSet/>
      <dgm:spPr/>
      <dgm:t>
        <a:bodyPr/>
        <a:lstStyle/>
        <a:p>
          <a:endParaRPr lang="en-US"/>
        </a:p>
      </dgm:t>
    </dgm:pt>
    <dgm:pt modelId="{0CF741FD-EEFA-48B1-9C91-0D4B92FE3027}" type="pres">
      <dgm:prSet presAssocID="{29014395-BD5B-45F8-90B4-9B528DE8BDD3}" presName="linear" presStyleCnt="0">
        <dgm:presLayoutVars>
          <dgm:animLvl val="lvl"/>
          <dgm:resizeHandles val="exact"/>
        </dgm:presLayoutVars>
      </dgm:prSet>
      <dgm:spPr/>
    </dgm:pt>
    <dgm:pt modelId="{FF60947A-A08A-4B1A-A7FA-AE2D8B4949C3}" type="pres">
      <dgm:prSet presAssocID="{7E902499-E236-4680-ADCF-946841F1996C}" presName="parentText" presStyleLbl="node1" presStyleIdx="0" presStyleCnt="5">
        <dgm:presLayoutVars>
          <dgm:chMax val="0"/>
          <dgm:bulletEnabled val="1"/>
        </dgm:presLayoutVars>
      </dgm:prSet>
      <dgm:spPr/>
    </dgm:pt>
    <dgm:pt modelId="{15233747-8290-4BB6-B435-23F9C1AF1657}" type="pres">
      <dgm:prSet presAssocID="{C1442FC3-78DD-4E6F-BC04-48E351228D1F}" presName="spacer" presStyleCnt="0"/>
      <dgm:spPr/>
    </dgm:pt>
    <dgm:pt modelId="{9CCB4C7B-5CDC-4D84-9904-E6B3B398D449}" type="pres">
      <dgm:prSet presAssocID="{95806138-B21B-46F8-859A-702844CA9134}" presName="parentText" presStyleLbl="node1" presStyleIdx="1" presStyleCnt="5">
        <dgm:presLayoutVars>
          <dgm:chMax val="0"/>
          <dgm:bulletEnabled val="1"/>
        </dgm:presLayoutVars>
      </dgm:prSet>
      <dgm:spPr/>
    </dgm:pt>
    <dgm:pt modelId="{D65A3C40-A57B-4F1E-BF1F-02B3FF8D79D6}" type="pres">
      <dgm:prSet presAssocID="{0D279D82-0119-44AC-B4B9-8553CD1DE014}" presName="spacer" presStyleCnt="0"/>
      <dgm:spPr/>
    </dgm:pt>
    <dgm:pt modelId="{124B53A6-C06F-4A64-8C47-AB84D62EDC2B}" type="pres">
      <dgm:prSet presAssocID="{A166E563-F6BB-4273-935D-230C229FB972}" presName="parentText" presStyleLbl="node1" presStyleIdx="2" presStyleCnt="5">
        <dgm:presLayoutVars>
          <dgm:chMax val="0"/>
          <dgm:bulletEnabled val="1"/>
        </dgm:presLayoutVars>
      </dgm:prSet>
      <dgm:spPr/>
    </dgm:pt>
    <dgm:pt modelId="{30E41C23-175B-4DAD-BF66-2973417BEC82}" type="pres">
      <dgm:prSet presAssocID="{6A4F401E-6079-4C51-A719-DF950ADE7207}" presName="spacer" presStyleCnt="0"/>
      <dgm:spPr/>
    </dgm:pt>
    <dgm:pt modelId="{8078B33F-85CA-4832-A170-860B886CB327}" type="pres">
      <dgm:prSet presAssocID="{E9E92B48-260F-42CA-880C-6334F82A6863}" presName="parentText" presStyleLbl="node1" presStyleIdx="3" presStyleCnt="5">
        <dgm:presLayoutVars>
          <dgm:chMax val="0"/>
          <dgm:bulletEnabled val="1"/>
        </dgm:presLayoutVars>
      </dgm:prSet>
      <dgm:spPr/>
    </dgm:pt>
    <dgm:pt modelId="{4C1E57C1-B0F0-4BF3-B8F5-8A57276B40DD}" type="pres">
      <dgm:prSet presAssocID="{F2511C3C-0332-445A-B27D-9DE0D8C62A5F}" presName="spacer" presStyleCnt="0"/>
      <dgm:spPr/>
    </dgm:pt>
    <dgm:pt modelId="{D86669C0-9711-4003-AE16-2B8B3DAEEA27}" type="pres">
      <dgm:prSet presAssocID="{59A8815A-ABD6-4713-B541-119F0E51C326}" presName="parentText" presStyleLbl="node1" presStyleIdx="4" presStyleCnt="5">
        <dgm:presLayoutVars>
          <dgm:chMax val="0"/>
          <dgm:bulletEnabled val="1"/>
        </dgm:presLayoutVars>
      </dgm:prSet>
      <dgm:spPr/>
    </dgm:pt>
    <dgm:pt modelId="{F791C42B-ED57-4417-84B5-8497ECF3BEAD}" type="pres">
      <dgm:prSet presAssocID="{59A8815A-ABD6-4713-B541-119F0E51C326}" presName="childText" presStyleLbl="revTx" presStyleIdx="0" presStyleCnt="1">
        <dgm:presLayoutVars>
          <dgm:bulletEnabled val="1"/>
        </dgm:presLayoutVars>
      </dgm:prSet>
      <dgm:spPr/>
    </dgm:pt>
  </dgm:ptLst>
  <dgm:cxnLst>
    <dgm:cxn modelId="{C209DD0A-ADDC-40A9-BC40-F17B33389C31}" type="presOf" srcId="{95806138-B21B-46F8-859A-702844CA9134}" destId="{9CCB4C7B-5CDC-4D84-9904-E6B3B398D449}" srcOrd="0" destOrd="0" presId="urn:microsoft.com/office/officeart/2005/8/layout/vList2"/>
    <dgm:cxn modelId="{55BF4D0C-0EB4-4050-829D-A1F6508FA136}" srcId="{29014395-BD5B-45F8-90B4-9B528DE8BDD3}" destId="{95806138-B21B-46F8-859A-702844CA9134}" srcOrd="1" destOrd="0" parTransId="{45F95076-F47D-4BA7-8413-3AC3AA17AD7D}" sibTransId="{0D279D82-0119-44AC-B4B9-8553CD1DE014}"/>
    <dgm:cxn modelId="{D2A6D640-A5E5-4828-BDB5-BFA9128EAA67}" srcId="{29014395-BD5B-45F8-90B4-9B528DE8BDD3}" destId="{7E902499-E236-4680-ADCF-946841F1996C}" srcOrd="0" destOrd="0" parTransId="{7B914CCF-4E48-4C11-85B3-2EB637C7CB5F}" sibTransId="{C1442FC3-78DD-4E6F-BC04-48E351228D1F}"/>
    <dgm:cxn modelId="{F947FD5D-4A4B-4106-AEEC-4A8A3D7AEB21}" type="presOf" srcId="{E9E92B48-260F-42CA-880C-6334F82A6863}" destId="{8078B33F-85CA-4832-A170-860B886CB327}" srcOrd="0" destOrd="0" presId="urn:microsoft.com/office/officeart/2005/8/layout/vList2"/>
    <dgm:cxn modelId="{1F062461-1E6B-4545-AFA9-71BD1F22570B}" type="presOf" srcId="{2D45F250-A65F-45F3-A331-8FA2008432B3}" destId="{F791C42B-ED57-4417-84B5-8497ECF3BEAD}" srcOrd="0" destOrd="1" presId="urn:microsoft.com/office/officeart/2005/8/layout/vList2"/>
    <dgm:cxn modelId="{47E01268-1244-4095-9AAE-94A808E5C9DA}" srcId="{59A8815A-ABD6-4713-B541-119F0E51C326}" destId="{899A19B8-CDEE-4B62-A12F-D0857D74E0C6}" srcOrd="0" destOrd="0" parTransId="{F488FE8A-F9AB-46FB-8D40-67E180071B01}" sibTransId="{28E315B0-9927-474A-8091-EA2E86CFF6A1}"/>
    <dgm:cxn modelId="{31386A72-D71D-4891-8E5C-A11DA20DA3A8}" srcId="{29014395-BD5B-45F8-90B4-9B528DE8BDD3}" destId="{59A8815A-ABD6-4713-B541-119F0E51C326}" srcOrd="4" destOrd="0" parTransId="{A5660683-318C-4AD9-9D63-3AE32F03978E}" sibTransId="{5FE51DA3-2F1D-4908-AD38-1D224E4EB748}"/>
    <dgm:cxn modelId="{3046B176-63FE-4673-BDA1-BFA36C4ABDA1}" srcId="{29014395-BD5B-45F8-90B4-9B528DE8BDD3}" destId="{A166E563-F6BB-4273-935D-230C229FB972}" srcOrd="2" destOrd="0" parTransId="{2CD80B90-444F-4AAF-BDB8-03029BBFF15F}" sibTransId="{6A4F401E-6079-4C51-A719-DF950ADE7207}"/>
    <dgm:cxn modelId="{37F8408F-CA60-4B07-97F0-17CE653753C3}" type="presOf" srcId="{29014395-BD5B-45F8-90B4-9B528DE8BDD3}" destId="{0CF741FD-EEFA-48B1-9C91-0D4B92FE3027}" srcOrd="0" destOrd="0" presId="urn:microsoft.com/office/officeart/2005/8/layout/vList2"/>
    <dgm:cxn modelId="{37A3B892-4E83-4DFD-9BFF-B22EBCE35366}" srcId="{59A8815A-ABD6-4713-B541-119F0E51C326}" destId="{1AA89461-59CF-4D28-9F80-33856F8E7379}" srcOrd="3" destOrd="0" parTransId="{17F34A8F-8313-4FCD-A75A-307C1D398813}" sibTransId="{A0D51F73-0485-4A17-B32E-27F46CAC550B}"/>
    <dgm:cxn modelId="{B412B8AA-72EA-4625-A82E-3D68473BE43F}" srcId="{59A8815A-ABD6-4713-B541-119F0E51C326}" destId="{53647260-12B8-4787-96A2-FDE81EDA1F0E}" srcOrd="2" destOrd="0" parTransId="{81A667E4-3976-4A8A-9645-8CBB7E07B24F}" sibTransId="{C6DF61D3-B131-4486-A41E-0C4EB2A265C7}"/>
    <dgm:cxn modelId="{A5B6A2BB-CC16-444A-8DF0-27A31E3A939B}" type="presOf" srcId="{A166E563-F6BB-4273-935D-230C229FB972}" destId="{124B53A6-C06F-4A64-8C47-AB84D62EDC2B}" srcOrd="0" destOrd="0" presId="urn:microsoft.com/office/officeart/2005/8/layout/vList2"/>
    <dgm:cxn modelId="{863591C4-5AC0-4F77-A465-E1906D4C4422}" type="presOf" srcId="{7E902499-E236-4680-ADCF-946841F1996C}" destId="{FF60947A-A08A-4B1A-A7FA-AE2D8B4949C3}" srcOrd="0" destOrd="0" presId="urn:microsoft.com/office/officeart/2005/8/layout/vList2"/>
    <dgm:cxn modelId="{CD4D13C9-8025-463A-99B6-E2CFC4FFBA5E}" srcId="{29014395-BD5B-45F8-90B4-9B528DE8BDD3}" destId="{E9E92B48-260F-42CA-880C-6334F82A6863}" srcOrd="3" destOrd="0" parTransId="{C783D57E-D942-4D80-A0C0-D712773344F1}" sibTransId="{F2511C3C-0332-445A-B27D-9DE0D8C62A5F}"/>
    <dgm:cxn modelId="{828FA3DC-4D75-48A6-B5AF-5BE2EBC9F52A}" type="presOf" srcId="{53647260-12B8-4787-96A2-FDE81EDA1F0E}" destId="{F791C42B-ED57-4417-84B5-8497ECF3BEAD}" srcOrd="0" destOrd="2" presId="urn:microsoft.com/office/officeart/2005/8/layout/vList2"/>
    <dgm:cxn modelId="{85AFD4DF-1214-4D15-B966-1CD5E14CB593}" type="presOf" srcId="{899A19B8-CDEE-4B62-A12F-D0857D74E0C6}" destId="{F791C42B-ED57-4417-84B5-8497ECF3BEAD}" srcOrd="0" destOrd="0" presId="urn:microsoft.com/office/officeart/2005/8/layout/vList2"/>
    <dgm:cxn modelId="{C2AF56E1-928A-4C00-B8B3-845ABC8D071C}" type="presOf" srcId="{59A8815A-ABD6-4713-B541-119F0E51C326}" destId="{D86669C0-9711-4003-AE16-2B8B3DAEEA27}" srcOrd="0" destOrd="0" presId="urn:microsoft.com/office/officeart/2005/8/layout/vList2"/>
    <dgm:cxn modelId="{2B46D7EE-E6A5-45F3-B9C5-D4D55CAA95A6}" type="presOf" srcId="{1AA89461-59CF-4D28-9F80-33856F8E7379}" destId="{F791C42B-ED57-4417-84B5-8497ECF3BEAD}" srcOrd="0" destOrd="3" presId="urn:microsoft.com/office/officeart/2005/8/layout/vList2"/>
    <dgm:cxn modelId="{DEABDBFD-E890-471B-A190-0119B8884218}" srcId="{59A8815A-ABD6-4713-B541-119F0E51C326}" destId="{2D45F250-A65F-45F3-A331-8FA2008432B3}" srcOrd="1" destOrd="0" parTransId="{B661702D-D1D5-43AA-86FE-BC95331B1BBF}" sibTransId="{292804A6-638E-4CDF-95A7-F28324A6655D}"/>
    <dgm:cxn modelId="{F04133E9-1A62-4A00-9E49-BA8CE7FDEC1F}" type="presParOf" srcId="{0CF741FD-EEFA-48B1-9C91-0D4B92FE3027}" destId="{FF60947A-A08A-4B1A-A7FA-AE2D8B4949C3}" srcOrd="0" destOrd="0" presId="urn:microsoft.com/office/officeart/2005/8/layout/vList2"/>
    <dgm:cxn modelId="{789B911C-A855-4E23-8681-50710C0DC30F}" type="presParOf" srcId="{0CF741FD-EEFA-48B1-9C91-0D4B92FE3027}" destId="{15233747-8290-4BB6-B435-23F9C1AF1657}" srcOrd="1" destOrd="0" presId="urn:microsoft.com/office/officeart/2005/8/layout/vList2"/>
    <dgm:cxn modelId="{3CC8B2F9-FBB7-4916-BCE8-FFF7A9D4B097}" type="presParOf" srcId="{0CF741FD-EEFA-48B1-9C91-0D4B92FE3027}" destId="{9CCB4C7B-5CDC-4D84-9904-E6B3B398D449}" srcOrd="2" destOrd="0" presId="urn:microsoft.com/office/officeart/2005/8/layout/vList2"/>
    <dgm:cxn modelId="{AF21816A-D054-49D3-B540-4665D5D6300A}" type="presParOf" srcId="{0CF741FD-EEFA-48B1-9C91-0D4B92FE3027}" destId="{D65A3C40-A57B-4F1E-BF1F-02B3FF8D79D6}" srcOrd="3" destOrd="0" presId="urn:microsoft.com/office/officeart/2005/8/layout/vList2"/>
    <dgm:cxn modelId="{07F790D5-B1D0-432D-AACA-2E8F15D4181E}" type="presParOf" srcId="{0CF741FD-EEFA-48B1-9C91-0D4B92FE3027}" destId="{124B53A6-C06F-4A64-8C47-AB84D62EDC2B}" srcOrd="4" destOrd="0" presId="urn:microsoft.com/office/officeart/2005/8/layout/vList2"/>
    <dgm:cxn modelId="{F4C71578-C9B6-4430-8F6F-A9385035328E}" type="presParOf" srcId="{0CF741FD-EEFA-48B1-9C91-0D4B92FE3027}" destId="{30E41C23-175B-4DAD-BF66-2973417BEC82}" srcOrd="5" destOrd="0" presId="urn:microsoft.com/office/officeart/2005/8/layout/vList2"/>
    <dgm:cxn modelId="{4720B925-D170-4C17-B163-BA1C2BC345D9}" type="presParOf" srcId="{0CF741FD-EEFA-48B1-9C91-0D4B92FE3027}" destId="{8078B33F-85CA-4832-A170-860B886CB327}" srcOrd="6" destOrd="0" presId="urn:microsoft.com/office/officeart/2005/8/layout/vList2"/>
    <dgm:cxn modelId="{D69C0E29-066A-4089-807E-5BB5D142D0D4}" type="presParOf" srcId="{0CF741FD-EEFA-48B1-9C91-0D4B92FE3027}" destId="{4C1E57C1-B0F0-4BF3-B8F5-8A57276B40DD}" srcOrd="7" destOrd="0" presId="urn:microsoft.com/office/officeart/2005/8/layout/vList2"/>
    <dgm:cxn modelId="{3F7FD77D-D993-4E5A-A5FF-478ACD44BFE2}" type="presParOf" srcId="{0CF741FD-EEFA-48B1-9C91-0D4B92FE3027}" destId="{D86669C0-9711-4003-AE16-2B8B3DAEEA27}" srcOrd="8" destOrd="0" presId="urn:microsoft.com/office/officeart/2005/8/layout/vList2"/>
    <dgm:cxn modelId="{7143118E-A189-4C9D-9EE5-5C0A12486961}" type="presParOf" srcId="{0CF741FD-EEFA-48B1-9C91-0D4B92FE3027}" destId="{F791C42B-ED57-4417-84B5-8497ECF3BEAD}"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B0CB6B-C0C7-43F9-A6DC-83D5F5A90FD1}" type="doc">
      <dgm:prSet loTypeId="urn:microsoft.com/office/officeart/2005/8/layout/default" loCatId="list" qsTypeId="urn:microsoft.com/office/officeart/2005/8/quickstyle/3d5" qsCatId="3D" csTypeId="urn:microsoft.com/office/officeart/2005/8/colors/accent0_3" csCatId="mainScheme" phldr="1"/>
      <dgm:spPr/>
      <dgm:t>
        <a:bodyPr/>
        <a:lstStyle/>
        <a:p>
          <a:endParaRPr lang="en-US"/>
        </a:p>
      </dgm:t>
    </dgm:pt>
    <dgm:pt modelId="{AC199CFD-9095-4539-ACB4-3788E19E7C15}">
      <dgm:prSet/>
      <dgm:spPr/>
      <dgm:t>
        <a:bodyPr/>
        <a:lstStyle/>
        <a:p>
          <a:r>
            <a:rPr lang="en-IN" baseline="0" dirty="0"/>
            <a:t>Python Support (including new revoscalepy library)</a:t>
          </a:r>
          <a:endParaRPr lang="en-US" dirty="0"/>
        </a:p>
      </dgm:t>
    </dgm:pt>
    <dgm:pt modelId="{B9BC4B5B-9ABB-412A-B389-31EC40849A15}" type="parTrans" cxnId="{840F68E4-38CE-4CC1-BC0C-EC184988A48B}">
      <dgm:prSet/>
      <dgm:spPr/>
      <dgm:t>
        <a:bodyPr/>
        <a:lstStyle/>
        <a:p>
          <a:endParaRPr lang="en-US"/>
        </a:p>
      </dgm:t>
    </dgm:pt>
    <dgm:pt modelId="{DACABD29-978A-4FEB-AF41-C002BA56D55E}" type="sibTrans" cxnId="{840F68E4-38CE-4CC1-BC0C-EC184988A48B}">
      <dgm:prSet/>
      <dgm:spPr/>
      <dgm:t>
        <a:bodyPr/>
        <a:lstStyle/>
        <a:p>
          <a:endParaRPr lang="en-US"/>
        </a:p>
      </dgm:t>
    </dgm:pt>
    <dgm:pt modelId="{7B0FACD4-6567-4B30-91EA-9A9D29ADB454}">
      <dgm:prSet/>
      <dgm:spPr/>
      <dgm:t>
        <a:bodyPr/>
        <a:lstStyle/>
        <a:p>
          <a:r>
            <a:rPr lang="en-IN" baseline="0" dirty="0">
              <a:hlinkClick xmlns:r="http://schemas.openxmlformats.org/officeDocument/2006/relationships" r:id="rId1"/>
            </a:rPr>
            <a:t>Distributed models in parallel</a:t>
          </a:r>
          <a:endParaRPr lang="en-US" dirty="0"/>
        </a:p>
      </dgm:t>
    </dgm:pt>
    <dgm:pt modelId="{F4D6A761-A8CB-44ED-BF40-DB5520F9C988}" type="parTrans" cxnId="{9A8DBF1C-ACD2-4C6B-BC50-55DC869BE245}">
      <dgm:prSet/>
      <dgm:spPr/>
      <dgm:t>
        <a:bodyPr/>
        <a:lstStyle/>
        <a:p>
          <a:endParaRPr lang="en-US"/>
        </a:p>
      </dgm:t>
    </dgm:pt>
    <dgm:pt modelId="{71F61F7E-3D3D-4E07-A874-0AA92167C581}" type="sibTrans" cxnId="{9A8DBF1C-ACD2-4C6B-BC50-55DC869BE245}">
      <dgm:prSet/>
      <dgm:spPr/>
      <dgm:t>
        <a:bodyPr/>
        <a:lstStyle/>
        <a:p>
          <a:endParaRPr lang="en-US"/>
        </a:p>
      </dgm:t>
    </dgm:pt>
    <dgm:pt modelId="{74615FA5-3577-46AA-8CD6-669FC8564F24}">
      <dgm:prSet/>
      <dgm:spPr/>
      <dgm:t>
        <a:bodyPr/>
        <a:lstStyle/>
        <a:p>
          <a:r>
            <a:rPr lang="en-IN" baseline="0" dirty="0">
              <a:hlinkClick xmlns:r="http://schemas.openxmlformats.org/officeDocument/2006/relationships" r:id="rId2"/>
            </a:rPr>
            <a:t>R Script Package Management</a:t>
          </a:r>
          <a:endParaRPr lang="en-US" dirty="0"/>
        </a:p>
      </dgm:t>
    </dgm:pt>
    <dgm:pt modelId="{1FF70709-13F7-49F8-81B4-AAA23162F51B}" type="parTrans" cxnId="{BF68BD6D-6A26-48F6-9B29-7DA69364ECCD}">
      <dgm:prSet/>
      <dgm:spPr/>
      <dgm:t>
        <a:bodyPr/>
        <a:lstStyle/>
        <a:p>
          <a:endParaRPr lang="en-US"/>
        </a:p>
      </dgm:t>
    </dgm:pt>
    <dgm:pt modelId="{43DAF4C5-9085-48CB-8582-D57D2FE64C95}" type="sibTrans" cxnId="{BF68BD6D-6A26-48F6-9B29-7DA69364ECCD}">
      <dgm:prSet/>
      <dgm:spPr/>
      <dgm:t>
        <a:bodyPr/>
        <a:lstStyle/>
        <a:p>
          <a:endParaRPr lang="en-US"/>
        </a:p>
      </dgm:t>
    </dgm:pt>
    <dgm:pt modelId="{8FA0960F-7E9C-41F6-A4B6-A18D9784F18C}">
      <dgm:prSet/>
      <dgm:spPr/>
      <dgm:t>
        <a:bodyPr/>
        <a:lstStyle/>
        <a:p>
          <a:r>
            <a:rPr lang="en-IN" baseline="0" dirty="0"/>
            <a:t>The </a:t>
          </a:r>
          <a:r>
            <a:rPr lang="en-IN" baseline="0" dirty="0">
              <a:hlinkClick xmlns:r="http://schemas.openxmlformats.org/officeDocument/2006/relationships" r:id="rId3"/>
            </a:rPr>
            <a:t>MicrosoftML package </a:t>
          </a:r>
          <a:r>
            <a:rPr lang="en-IN" baseline="0" dirty="0"/>
            <a:t>included</a:t>
          </a:r>
          <a:endParaRPr lang="en-US" dirty="0"/>
        </a:p>
      </dgm:t>
    </dgm:pt>
    <dgm:pt modelId="{A6A0F554-7CDB-4521-8EC8-040C106C4C3C}" type="parTrans" cxnId="{E309EC46-3C8D-47FC-85A7-5D787D6586AE}">
      <dgm:prSet/>
      <dgm:spPr/>
      <dgm:t>
        <a:bodyPr/>
        <a:lstStyle/>
        <a:p>
          <a:endParaRPr lang="en-US"/>
        </a:p>
      </dgm:t>
    </dgm:pt>
    <dgm:pt modelId="{C9A388C4-1A79-48F2-804F-13B6E5777873}" type="sibTrans" cxnId="{E309EC46-3C8D-47FC-85A7-5D787D6586AE}">
      <dgm:prSet/>
      <dgm:spPr/>
      <dgm:t>
        <a:bodyPr/>
        <a:lstStyle/>
        <a:p>
          <a:endParaRPr lang="en-US"/>
        </a:p>
      </dgm:t>
    </dgm:pt>
    <dgm:pt modelId="{F5601B25-EAC3-4B14-A593-F6F91ACAF2E5}">
      <dgm:prSet/>
      <dgm:spPr/>
      <dgm:t>
        <a:bodyPr/>
        <a:lstStyle/>
        <a:p>
          <a:r>
            <a:rPr lang="en-US" dirty="0"/>
            <a:t>“Native” scoring with T-SQL PREDICT (coming soon)</a:t>
          </a:r>
        </a:p>
      </dgm:t>
    </dgm:pt>
    <dgm:pt modelId="{32E359CC-E3BA-4425-A79F-155A83094B00}" type="parTrans" cxnId="{53F96373-8ACE-470C-8D01-3C65764BD4EC}">
      <dgm:prSet/>
      <dgm:spPr/>
      <dgm:t>
        <a:bodyPr/>
        <a:lstStyle/>
        <a:p>
          <a:endParaRPr lang="en-US"/>
        </a:p>
      </dgm:t>
    </dgm:pt>
    <dgm:pt modelId="{52AC6AA7-03FE-4D01-84EF-148F4F4A1E0C}" type="sibTrans" cxnId="{53F96373-8ACE-470C-8D01-3C65764BD4EC}">
      <dgm:prSet/>
      <dgm:spPr/>
      <dgm:t>
        <a:bodyPr/>
        <a:lstStyle/>
        <a:p>
          <a:endParaRPr lang="en-US"/>
        </a:p>
      </dgm:t>
    </dgm:pt>
    <dgm:pt modelId="{F355577D-9ADD-45AF-A41D-3684100FD8B4}">
      <dgm:prSet/>
      <dgm:spPr/>
      <dgm:t>
        <a:bodyPr/>
        <a:lstStyle/>
        <a:p>
          <a:r>
            <a:rPr lang="en-US" dirty="0">
              <a:hlinkClick xmlns:r="http://schemas.openxmlformats.org/officeDocument/2006/relationships" r:id="rId4"/>
            </a:rPr>
            <a:t>Upgrading R Components</a:t>
          </a:r>
          <a:endParaRPr lang="en-US" dirty="0"/>
        </a:p>
      </dgm:t>
    </dgm:pt>
    <dgm:pt modelId="{FACBFED0-4184-4912-9B9F-A00C15B3CEFC}" type="parTrans" cxnId="{43F3EEFE-B4CE-48BD-963E-E1D58321E5FA}">
      <dgm:prSet/>
      <dgm:spPr/>
      <dgm:t>
        <a:bodyPr/>
        <a:lstStyle/>
        <a:p>
          <a:endParaRPr lang="en-US"/>
        </a:p>
      </dgm:t>
    </dgm:pt>
    <dgm:pt modelId="{7B703D79-12F1-4D7E-9A78-4ECD8F0459DA}" type="sibTrans" cxnId="{43F3EEFE-B4CE-48BD-963E-E1D58321E5FA}">
      <dgm:prSet/>
      <dgm:spPr/>
      <dgm:t>
        <a:bodyPr/>
        <a:lstStyle/>
        <a:p>
          <a:endParaRPr lang="en-US"/>
        </a:p>
      </dgm:t>
    </dgm:pt>
    <dgm:pt modelId="{756EE782-28D1-4B75-AE09-FE280BD312A1}" type="pres">
      <dgm:prSet presAssocID="{10B0CB6B-C0C7-43F9-A6DC-83D5F5A90FD1}" presName="diagram" presStyleCnt="0">
        <dgm:presLayoutVars>
          <dgm:dir/>
          <dgm:resizeHandles val="exact"/>
        </dgm:presLayoutVars>
      </dgm:prSet>
      <dgm:spPr/>
    </dgm:pt>
    <dgm:pt modelId="{4D3C176F-8E20-4626-A4DD-8E66579E58E7}" type="pres">
      <dgm:prSet presAssocID="{AC199CFD-9095-4539-ACB4-3788E19E7C15}" presName="node" presStyleLbl="node1" presStyleIdx="0" presStyleCnt="6">
        <dgm:presLayoutVars>
          <dgm:bulletEnabled val="1"/>
        </dgm:presLayoutVars>
      </dgm:prSet>
      <dgm:spPr/>
    </dgm:pt>
    <dgm:pt modelId="{484A9B79-2408-4E55-A577-AC2D43DE6F05}" type="pres">
      <dgm:prSet presAssocID="{DACABD29-978A-4FEB-AF41-C002BA56D55E}" presName="sibTrans" presStyleCnt="0"/>
      <dgm:spPr/>
    </dgm:pt>
    <dgm:pt modelId="{5AAAAEE2-E9AD-4A9D-944F-62BEBDBC643A}" type="pres">
      <dgm:prSet presAssocID="{7B0FACD4-6567-4B30-91EA-9A9D29ADB454}" presName="node" presStyleLbl="node1" presStyleIdx="1" presStyleCnt="6">
        <dgm:presLayoutVars>
          <dgm:bulletEnabled val="1"/>
        </dgm:presLayoutVars>
      </dgm:prSet>
      <dgm:spPr/>
    </dgm:pt>
    <dgm:pt modelId="{FE95D4B5-D644-4D70-ADFF-1ED8A392945F}" type="pres">
      <dgm:prSet presAssocID="{71F61F7E-3D3D-4E07-A874-0AA92167C581}" presName="sibTrans" presStyleCnt="0"/>
      <dgm:spPr/>
    </dgm:pt>
    <dgm:pt modelId="{A1F7D609-F346-4462-89D9-B8887B203BC4}" type="pres">
      <dgm:prSet presAssocID="{74615FA5-3577-46AA-8CD6-669FC8564F24}" presName="node" presStyleLbl="node1" presStyleIdx="2" presStyleCnt="6">
        <dgm:presLayoutVars>
          <dgm:bulletEnabled val="1"/>
        </dgm:presLayoutVars>
      </dgm:prSet>
      <dgm:spPr/>
    </dgm:pt>
    <dgm:pt modelId="{56B838F5-9209-47AB-BBED-E69DB8BDF88C}" type="pres">
      <dgm:prSet presAssocID="{43DAF4C5-9085-48CB-8582-D57D2FE64C95}" presName="sibTrans" presStyleCnt="0"/>
      <dgm:spPr/>
    </dgm:pt>
    <dgm:pt modelId="{52C48A72-89E0-4859-9876-1539A1BBD153}" type="pres">
      <dgm:prSet presAssocID="{8FA0960F-7E9C-41F6-A4B6-A18D9784F18C}" presName="node" presStyleLbl="node1" presStyleIdx="3" presStyleCnt="6">
        <dgm:presLayoutVars>
          <dgm:bulletEnabled val="1"/>
        </dgm:presLayoutVars>
      </dgm:prSet>
      <dgm:spPr/>
    </dgm:pt>
    <dgm:pt modelId="{0D1B2CC0-6B28-4A9A-BAC5-3EB7BC3CF7E2}" type="pres">
      <dgm:prSet presAssocID="{C9A388C4-1A79-48F2-804F-13B6E5777873}" presName="sibTrans" presStyleCnt="0"/>
      <dgm:spPr/>
    </dgm:pt>
    <dgm:pt modelId="{A1A89C95-F9B5-497D-BC30-F7B50A0BF41E}" type="pres">
      <dgm:prSet presAssocID="{F5601B25-EAC3-4B14-A593-F6F91ACAF2E5}" presName="node" presStyleLbl="node1" presStyleIdx="4" presStyleCnt="6">
        <dgm:presLayoutVars>
          <dgm:bulletEnabled val="1"/>
        </dgm:presLayoutVars>
      </dgm:prSet>
      <dgm:spPr/>
    </dgm:pt>
    <dgm:pt modelId="{9BC24B0F-3DD8-4029-A95B-A3BCFD5B96C8}" type="pres">
      <dgm:prSet presAssocID="{52AC6AA7-03FE-4D01-84EF-148F4F4A1E0C}" presName="sibTrans" presStyleCnt="0"/>
      <dgm:spPr/>
    </dgm:pt>
    <dgm:pt modelId="{4C9F6541-99F1-4DE9-8053-4379305A6F0B}" type="pres">
      <dgm:prSet presAssocID="{F355577D-9ADD-45AF-A41D-3684100FD8B4}" presName="node" presStyleLbl="node1" presStyleIdx="5" presStyleCnt="6">
        <dgm:presLayoutVars>
          <dgm:bulletEnabled val="1"/>
        </dgm:presLayoutVars>
      </dgm:prSet>
      <dgm:spPr/>
    </dgm:pt>
  </dgm:ptLst>
  <dgm:cxnLst>
    <dgm:cxn modelId="{9A8DBF1C-ACD2-4C6B-BC50-55DC869BE245}" srcId="{10B0CB6B-C0C7-43F9-A6DC-83D5F5A90FD1}" destId="{7B0FACD4-6567-4B30-91EA-9A9D29ADB454}" srcOrd="1" destOrd="0" parTransId="{F4D6A761-A8CB-44ED-BF40-DB5520F9C988}" sibTransId="{71F61F7E-3D3D-4E07-A874-0AA92167C581}"/>
    <dgm:cxn modelId="{5A19E43F-86B3-4505-A05F-E6DC7318814D}" type="presOf" srcId="{F5601B25-EAC3-4B14-A593-F6F91ACAF2E5}" destId="{A1A89C95-F9B5-497D-BC30-F7B50A0BF41E}" srcOrd="0" destOrd="0" presId="urn:microsoft.com/office/officeart/2005/8/layout/default"/>
    <dgm:cxn modelId="{E309EC46-3C8D-47FC-85A7-5D787D6586AE}" srcId="{10B0CB6B-C0C7-43F9-A6DC-83D5F5A90FD1}" destId="{8FA0960F-7E9C-41F6-A4B6-A18D9784F18C}" srcOrd="3" destOrd="0" parTransId="{A6A0F554-7CDB-4521-8EC8-040C106C4C3C}" sibTransId="{C9A388C4-1A79-48F2-804F-13B6E5777873}"/>
    <dgm:cxn modelId="{BF68BD6D-6A26-48F6-9B29-7DA69364ECCD}" srcId="{10B0CB6B-C0C7-43F9-A6DC-83D5F5A90FD1}" destId="{74615FA5-3577-46AA-8CD6-669FC8564F24}" srcOrd="2" destOrd="0" parTransId="{1FF70709-13F7-49F8-81B4-AAA23162F51B}" sibTransId="{43DAF4C5-9085-48CB-8582-D57D2FE64C95}"/>
    <dgm:cxn modelId="{B8EBAE6E-525C-4FB2-B0C5-CF449D729368}" type="presOf" srcId="{8FA0960F-7E9C-41F6-A4B6-A18D9784F18C}" destId="{52C48A72-89E0-4859-9876-1539A1BBD153}" srcOrd="0" destOrd="0" presId="urn:microsoft.com/office/officeart/2005/8/layout/default"/>
    <dgm:cxn modelId="{53F96373-8ACE-470C-8D01-3C65764BD4EC}" srcId="{10B0CB6B-C0C7-43F9-A6DC-83D5F5A90FD1}" destId="{F5601B25-EAC3-4B14-A593-F6F91ACAF2E5}" srcOrd="4" destOrd="0" parTransId="{32E359CC-E3BA-4425-A79F-155A83094B00}" sibTransId="{52AC6AA7-03FE-4D01-84EF-148F4F4A1E0C}"/>
    <dgm:cxn modelId="{18E0FBC2-DC77-4B58-9F26-BB1665247533}" type="presOf" srcId="{F355577D-9ADD-45AF-A41D-3684100FD8B4}" destId="{4C9F6541-99F1-4DE9-8053-4379305A6F0B}" srcOrd="0" destOrd="0" presId="urn:microsoft.com/office/officeart/2005/8/layout/default"/>
    <dgm:cxn modelId="{9B10B5C8-1195-4E7F-8505-D7ED42B6A53C}" type="presOf" srcId="{AC199CFD-9095-4539-ACB4-3788E19E7C15}" destId="{4D3C176F-8E20-4626-A4DD-8E66579E58E7}" srcOrd="0" destOrd="0" presId="urn:microsoft.com/office/officeart/2005/8/layout/default"/>
    <dgm:cxn modelId="{0478CBC9-DCAF-441E-8D81-84A4EF84395A}" type="presOf" srcId="{74615FA5-3577-46AA-8CD6-669FC8564F24}" destId="{A1F7D609-F346-4462-89D9-B8887B203BC4}" srcOrd="0" destOrd="0" presId="urn:microsoft.com/office/officeart/2005/8/layout/default"/>
    <dgm:cxn modelId="{1999D4CF-6288-4675-8D71-056D798F8494}" type="presOf" srcId="{10B0CB6B-C0C7-43F9-A6DC-83D5F5A90FD1}" destId="{756EE782-28D1-4B75-AE09-FE280BD312A1}" srcOrd="0" destOrd="0" presId="urn:microsoft.com/office/officeart/2005/8/layout/default"/>
    <dgm:cxn modelId="{DDD860DD-EFBE-4AC8-84A6-D4B7A7A30131}" type="presOf" srcId="{7B0FACD4-6567-4B30-91EA-9A9D29ADB454}" destId="{5AAAAEE2-E9AD-4A9D-944F-62BEBDBC643A}" srcOrd="0" destOrd="0" presId="urn:microsoft.com/office/officeart/2005/8/layout/default"/>
    <dgm:cxn modelId="{840F68E4-38CE-4CC1-BC0C-EC184988A48B}" srcId="{10B0CB6B-C0C7-43F9-A6DC-83D5F5A90FD1}" destId="{AC199CFD-9095-4539-ACB4-3788E19E7C15}" srcOrd="0" destOrd="0" parTransId="{B9BC4B5B-9ABB-412A-B389-31EC40849A15}" sibTransId="{DACABD29-978A-4FEB-AF41-C002BA56D55E}"/>
    <dgm:cxn modelId="{43F3EEFE-B4CE-48BD-963E-E1D58321E5FA}" srcId="{10B0CB6B-C0C7-43F9-A6DC-83D5F5A90FD1}" destId="{F355577D-9ADD-45AF-A41D-3684100FD8B4}" srcOrd="5" destOrd="0" parTransId="{FACBFED0-4184-4912-9B9F-A00C15B3CEFC}" sibTransId="{7B703D79-12F1-4D7E-9A78-4ECD8F0459DA}"/>
    <dgm:cxn modelId="{63F8DC59-3CEF-4048-B871-19A8E8C195D8}" type="presParOf" srcId="{756EE782-28D1-4B75-AE09-FE280BD312A1}" destId="{4D3C176F-8E20-4626-A4DD-8E66579E58E7}" srcOrd="0" destOrd="0" presId="urn:microsoft.com/office/officeart/2005/8/layout/default"/>
    <dgm:cxn modelId="{CBB57C79-CA1C-4365-BBDC-997C497BAAAA}" type="presParOf" srcId="{756EE782-28D1-4B75-AE09-FE280BD312A1}" destId="{484A9B79-2408-4E55-A577-AC2D43DE6F05}" srcOrd="1" destOrd="0" presId="urn:microsoft.com/office/officeart/2005/8/layout/default"/>
    <dgm:cxn modelId="{568E5198-F5A9-4CA4-9C6A-3A6B72FBDB7D}" type="presParOf" srcId="{756EE782-28D1-4B75-AE09-FE280BD312A1}" destId="{5AAAAEE2-E9AD-4A9D-944F-62BEBDBC643A}" srcOrd="2" destOrd="0" presId="urn:microsoft.com/office/officeart/2005/8/layout/default"/>
    <dgm:cxn modelId="{9819CECD-95BD-45C8-A320-CE67E5D72E72}" type="presParOf" srcId="{756EE782-28D1-4B75-AE09-FE280BD312A1}" destId="{FE95D4B5-D644-4D70-ADFF-1ED8A392945F}" srcOrd="3" destOrd="0" presId="urn:microsoft.com/office/officeart/2005/8/layout/default"/>
    <dgm:cxn modelId="{27C499A3-A734-4502-B425-A73FA550D8A9}" type="presParOf" srcId="{756EE782-28D1-4B75-AE09-FE280BD312A1}" destId="{A1F7D609-F346-4462-89D9-B8887B203BC4}" srcOrd="4" destOrd="0" presId="urn:microsoft.com/office/officeart/2005/8/layout/default"/>
    <dgm:cxn modelId="{6B060BBD-40FC-498B-A7C9-8E01CEA0E72E}" type="presParOf" srcId="{756EE782-28D1-4B75-AE09-FE280BD312A1}" destId="{56B838F5-9209-47AB-BBED-E69DB8BDF88C}" srcOrd="5" destOrd="0" presId="urn:microsoft.com/office/officeart/2005/8/layout/default"/>
    <dgm:cxn modelId="{92711E18-D365-44DF-93F3-E65F997D44E0}" type="presParOf" srcId="{756EE782-28D1-4B75-AE09-FE280BD312A1}" destId="{52C48A72-89E0-4859-9876-1539A1BBD153}" srcOrd="6" destOrd="0" presId="urn:microsoft.com/office/officeart/2005/8/layout/default"/>
    <dgm:cxn modelId="{2C5AD451-D104-41D2-B30B-5AFC861E1AD4}" type="presParOf" srcId="{756EE782-28D1-4B75-AE09-FE280BD312A1}" destId="{0D1B2CC0-6B28-4A9A-BAC5-3EB7BC3CF7E2}" srcOrd="7" destOrd="0" presId="urn:microsoft.com/office/officeart/2005/8/layout/default"/>
    <dgm:cxn modelId="{47D806F7-7828-4C77-8AB7-84F16A20EDBA}" type="presParOf" srcId="{756EE782-28D1-4B75-AE09-FE280BD312A1}" destId="{A1A89C95-F9B5-497D-BC30-F7B50A0BF41E}" srcOrd="8" destOrd="0" presId="urn:microsoft.com/office/officeart/2005/8/layout/default"/>
    <dgm:cxn modelId="{84D04634-1024-4EC4-BD34-AD6544F2E146}" type="presParOf" srcId="{756EE782-28D1-4B75-AE09-FE280BD312A1}" destId="{9BC24B0F-3DD8-4029-A95B-A3BCFD5B96C8}" srcOrd="9" destOrd="0" presId="urn:microsoft.com/office/officeart/2005/8/layout/default"/>
    <dgm:cxn modelId="{236E2ADC-7C2F-4569-889C-97ED33A72AAA}" type="presParOf" srcId="{756EE782-28D1-4B75-AE09-FE280BD312A1}" destId="{4C9F6541-99F1-4DE9-8053-4379305A6F0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47DE70-2477-4396-846D-996C3DE1060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D912306-44F3-4DBD-8205-78039E99769E}">
      <dgm:prSet/>
      <dgm:spPr/>
      <dgm:t>
        <a:bodyPr/>
        <a:lstStyle/>
        <a:p>
          <a:r>
            <a:rPr lang="en-IN" dirty="0"/>
            <a:t>Install R Services (In Database)</a:t>
          </a:r>
          <a:endParaRPr lang="en-US" dirty="0"/>
        </a:p>
      </dgm:t>
    </dgm:pt>
    <dgm:pt modelId="{A760884B-7F30-40A4-800C-C7BF18E2AFE8}" type="parTrans" cxnId="{ED67B3C5-3032-431C-AB95-31BB7D3D8F9E}">
      <dgm:prSet/>
      <dgm:spPr/>
      <dgm:t>
        <a:bodyPr/>
        <a:lstStyle/>
        <a:p>
          <a:endParaRPr lang="en-US"/>
        </a:p>
      </dgm:t>
    </dgm:pt>
    <dgm:pt modelId="{31CDA7A6-FD17-4167-9E53-38C7A217CB0F}" type="sibTrans" cxnId="{ED67B3C5-3032-431C-AB95-31BB7D3D8F9E}">
      <dgm:prSet/>
      <dgm:spPr/>
      <dgm:t>
        <a:bodyPr/>
        <a:lstStyle/>
        <a:p>
          <a:endParaRPr lang="en-US"/>
        </a:p>
      </dgm:t>
    </dgm:pt>
    <dgm:pt modelId="{BDA047F5-432D-4B77-B683-09CFFE12AA25}">
      <dgm:prSet/>
      <dgm:spPr/>
      <dgm:t>
        <a:bodyPr/>
        <a:lstStyle/>
        <a:p>
          <a:r>
            <a:rPr lang="en-US" dirty="0"/>
            <a:t>Develop model</a:t>
          </a:r>
        </a:p>
      </dgm:t>
    </dgm:pt>
    <dgm:pt modelId="{8732B49C-8FB1-4113-ABEC-19A79C214DC5}" type="parTrans" cxnId="{AFA12256-3D32-486F-8268-116F9EDC9D15}">
      <dgm:prSet/>
      <dgm:spPr/>
      <dgm:t>
        <a:bodyPr/>
        <a:lstStyle/>
        <a:p>
          <a:endParaRPr lang="en-US"/>
        </a:p>
      </dgm:t>
    </dgm:pt>
    <dgm:pt modelId="{BA63DDBD-2B2A-45BA-9FC7-826AB9042C71}" type="sibTrans" cxnId="{AFA12256-3D32-486F-8268-116F9EDC9D15}">
      <dgm:prSet/>
      <dgm:spPr/>
      <dgm:t>
        <a:bodyPr/>
        <a:lstStyle/>
        <a:p>
          <a:endParaRPr lang="en-US"/>
        </a:p>
      </dgm:t>
    </dgm:pt>
    <dgm:pt modelId="{3420A272-6B73-4EDD-BF9B-C01DCCB07041}">
      <dgm:prSet/>
      <dgm:spPr/>
      <dgm:t>
        <a:bodyPr/>
        <a:lstStyle/>
        <a:p>
          <a:r>
            <a:rPr lang="en-IN" dirty="0"/>
            <a:t>Train and save model</a:t>
          </a:r>
          <a:endParaRPr lang="en-US" dirty="0"/>
        </a:p>
      </dgm:t>
    </dgm:pt>
    <dgm:pt modelId="{39B70066-99A7-489B-9B70-8721A224FB54}" type="parTrans" cxnId="{9476EDB4-AD35-4F25-939E-DBC6D6F9D4AB}">
      <dgm:prSet/>
      <dgm:spPr/>
      <dgm:t>
        <a:bodyPr/>
        <a:lstStyle/>
        <a:p>
          <a:endParaRPr lang="en-US"/>
        </a:p>
      </dgm:t>
    </dgm:pt>
    <dgm:pt modelId="{85425DE4-89CE-420F-A1D2-EBC2A6E574DD}" type="sibTrans" cxnId="{9476EDB4-AD35-4F25-939E-DBC6D6F9D4AB}">
      <dgm:prSet/>
      <dgm:spPr/>
      <dgm:t>
        <a:bodyPr/>
        <a:lstStyle/>
        <a:p>
          <a:endParaRPr lang="en-US"/>
        </a:p>
      </dgm:t>
    </dgm:pt>
    <dgm:pt modelId="{82EA2305-BDA3-40F8-9554-729B47B8CD44}">
      <dgm:prSet/>
      <dgm:spPr/>
      <dgm:t>
        <a:bodyPr/>
        <a:lstStyle/>
        <a:p>
          <a:r>
            <a:rPr lang="en-IN" dirty="0"/>
            <a:t>Operationalize the model</a:t>
          </a:r>
          <a:endParaRPr lang="en-US" dirty="0"/>
        </a:p>
      </dgm:t>
    </dgm:pt>
    <dgm:pt modelId="{2DE92C25-C541-43CC-A1E2-4ECDBBC9664D}" type="parTrans" cxnId="{7FD2D847-62C6-43F6-A853-2D6CD13B9EFB}">
      <dgm:prSet/>
      <dgm:spPr/>
      <dgm:t>
        <a:bodyPr/>
        <a:lstStyle/>
        <a:p>
          <a:endParaRPr lang="en-US"/>
        </a:p>
      </dgm:t>
    </dgm:pt>
    <dgm:pt modelId="{66A67D4D-BA28-4E89-AF2B-C99F60A5DD77}" type="sibTrans" cxnId="{7FD2D847-62C6-43F6-A853-2D6CD13B9EFB}">
      <dgm:prSet/>
      <dgm:spPr/>
      <dgm:t>
        <a:bodyPr/>
        <a:lstStyle/>
        <a:p>
          <a:endParaRPr lang="en-US"/>
        </a:p>
      </dgm:t>
    </dgm:pt>
    <dgm:pt modelId="{585DF483-E8B6-4972-AC40-9F897EDAB5D2}">
      <dgm:prSet/>
      <dgm:spPr/>
      <dgm:t>
        <a:bodyPr/>
        <a:lstStyle/>
        <a:p>
          <a:r>
            <a:rPr lang="en-IN" dirty="0"/>
            <a:t>Tune and configure for production</a:t>
          </a:r>
          <a:endParaRPr lang="en-US" dirty="0"/>
        </a:p>
      </dgm:t>
    </dgm:pt>
    <dgm:pt modelId="{954DC1A3-E606-438A-B6BA-BB0CDD085A0B}" type="parTrans" cxnId="{27B3C0A0-1974-4451-B1DE-B62D9147CAD2}">
      <dgm:prSet/>
      <dgm:spPr/>
      <dgm:t>
        <a:bodyPr/>
        <a:lstStyle/>
        <a:p>
          <a:endParaRPr lang="en-US"/>
        </a:p>
      </dgm:t>
    </dgm:pt>
    <dgm:pt modelId="{451CF286-5182-4298-B2CC-4FCD0A06FB73}" type="sibTrans" cxnId="{27B3C0A0-1974-4451-B1DE-B62D9147CAD2}">
      <dgm:prSet/>
      <dgm:spPr/>
      <dgm:t>
        <a:bodyPr/>
        <a:lstStyle/>
        <a:p>
          <a:endParaRPr lang="en-US"/>
        </a:p>
      </dgm:t>
    </dgm:pt>
    <dgm:pt modelId="{B37FDC4B-8FBD-4CD2-AFC6-93E71B56BEA6}">
      <dgm:prSet/>
      <dgm:spPr/>
      <dgm:t>
        <a:bodyPr/>
        <a:lstStyle/>
        <a:p>
          <a:r>
            <a:rPr lang="en-IN" dirty="0"/>
            <a:t>Enable and verify</a:t>
          </a:r>
          <a:endParaRPr lang="en-US" dirty="0"/>
        </a:p>
      </dgm:t>
    </dgm:pt>
    <dgm:pt modelId="{0FA0D37F-AA96-437B-AB20-2645E727540C}" type="parTrans" cxnId="{F7139BDD-6997-4058-9E95-B87283B725E9}">
      <dgm:prSet/>
      <dgm:spPr/>
      <dgm:t>
        <a:bodyPr/>
        <a:lstStyle/>
        <a:p>
          <a:endParaRPr lang="en-US"/>
        </a:p>
      </dgm:t>
    </dgm:pt>
    <dgm:pt modelId="{5A5DF5E1-DB3C-4F25-BE71-30C61BF20B01}" type="sibTrans" cxnId="{F7139BDD-6997-4058-9E95-B87283B725E9}">
      <dgm:prSet/>
      <dgm:spPr/>
      <dgm:t>
        <a:bodyPr/>
        <a:lstStyle/>
        <a:p>
          <a:endParaRPr lang="en-US"/>
        </a:p>
      </dgm:t>
    </dgm:pt>
    <dgm:pt modelId="{E7A400A7-63A3-4FFF-9634-59914F9C7334}" type="pres">
      <dgm:prSet presAssocID="{8E47DE70-2477-4396-846D-996C3DE10606}" presName="rootnode" presStyleCnt="0">
        <dgm:presLayoutVars>
          <dgm:chMax/>
          <dgm:chPref/>
          <dgm:dir/>
          <dgm:animLvl val="lvl"/>
        </dgm:presLayoutVars>
      </dgm:prSet>
      <dgm:spPr/>
    </dgm:pt>
    <dgm:pt modelId="{4555ED69-00BC-494B-A0C9-EE8E07B53B56}" type="pres">
      <dgm:prSet presAssocID="{4D912306-44F3-4DBD-8205-78039E99769E}" presName="composite" presStyleCnt="0"/>
      <dgm:spPr/>
    </dgm:pt>
    <dgm:pt modelId="{1F7D3EF9-2906-4DCA-9BDD-7EEF55D495C4}" type="pres">
      <dgm:prSet presAssocID="{4D912306-44F3-4DBD-8205-78039E99769E}" presName="LShape" presStyleLbl="alignNode1" presStyleIdx="0" presStyleCnt="11"/>
      <dgm:spPr/>
    </dgm:pt>
    <dgm:pt modelId="{661363C0-B7B4-4EF2-8135-7375D57723A4}" type="pres">
      <dgm:prSet presAssocID="{4D912306-44F3-4DBD-8205-78039E99769E}" presName="ParentText" presStyleLbl="revTx" presStyleIdx="0" presStyleCnt="6">
        <dgm:presLayoutVars>
          <dgm:chMax val="0"/>
          <dgm:chPref val="0"/>
          <dgm:bulletEnabled val="1"/>
        </dgm:presLayoutVars>
      </dgm:prSet>
      <dgm:spPr/>
    </dgm:pt>
    <dgm:pt modelId="{1776D460-7972-450A-BCB3-C6B2B6E6A4F5}" type="pres">
      <dgm:prSet presAssocID="{4D912306-44F3-4DBD-8205-78039E99769E}" presName="Triangle" presStyleLbl="alignNode1" presStyleIdx="1" presStyleCnt="11"/>
      <dgm:spPr/>
    </dgm:pt>
    <dgm:pt modelId="{C05D1171-C1EB-4174-841B-E7E468B8A6D9}" type="pres">
      <dgm:prSet presAssocID="{31CDA7A6-FD17-4167-9E53-38C7A217CB0F}" presName="sibTrans" presStyleCnt="0"/>
      <dgm:spPr/>
    </dgm:pt>
    <dgm:pt modelId="{FC760FF9-2D73-4BF6-8C61-172E8AC6E51A}" type="pres">
      <dgm:prSet presAssocID="{31CDA7A6-FD17-4167-9E53-38C7A217CB0F}" presName="space" presStyleCnt="0"/>
      <dgm:spPr/>
    </dgm:pt>
    <dgm:pt modelId="{0FA8CE83-C957-4010-90FD-36DC911C5B1D}" type="pres">
      <dgm:prSet presAssocID="{B37FDC4B-8FBD-4CD2-AFC6-93E71B56BEA6}" presName="composite" presStyleCnt="0"/>
      <dgm:spPr/>
    </dgm:pt>
    <dgm:pt modelId="{FE642003-C4A1-40C5-AF9C-9F1CE64D006B}" type="pres">
      <dgm:prSet presAssocID="{B37FDC4B-8FBD-4CD2-AFC6-93E71B56BEA6}" presName="LShape" presStyleLbl="alignNode1" presStyleIdx="2" presStyleCnt="11"/>
      <dgm:spPr/>
    </dgm:pt>
    <dgm:pt modelId="{DEFDB62A-F58B-4827-A7AC-17A276E86068}" type="pres">
      <dgm:prSet presAssocID="{B37FDC4B-8FBD-4CD2-AFC6-93E71B56BEA6}" presName="ParentText" presStyleLbl="revTx" presStyleIdx="1" presStyleCnt="6">
        <dgm:presLayoutVars>
          <dgm:chMax val="0"/>
          <dgm:chPref val="0"/>
          <dgm:bulletEnabled val="1"/>
        </dgm:presLayoutVars>
      </dgm:prSet>
      <dgm:spPr/>
    </dgm:pt>
    <dgm:pt modelId="{40B2DFF6-0B23-471E-A127-F86D15E242E0}" type="pres">
      <dgm:prSet presAssocID="{B37FDC4B-8FBD-4CD2-AFC6-93E71B56BEA6}" presName="Triangle" presStyleLbl="alignNode1" presStyleIdx="3" presStyleCnt="11"/>
      <dgm:spPr/>
    </dgm:pt>
    <dgm:pt modelId="{5FC5E0C7-451F-437E-85D7-E213CCD9000C}" type="pres">
      <dgm:prSet presAssocID="{5A5DF5E1-DB3C-4F25-BE71-30C61BF20B01}" presName="sibTrans" presStyleCnt="0"/>
      <dgm:spPr/>
    </dgm:pt>
    <dgm:pt modelId="{8F752C2D-DD84-44DE-8C66-6FB498C08378}" type="pres">
      <dgm:prSet presAssocID="{5A5DF5E1-DB3C-4F25-BE71-30C61BF20B01}" presName="space" presStyleCnt="0"/>
      <dgm:spPr/>
    </dgm:pt>
    <dgm:pt modelId="{97E060DF-A8CB-440A-BF2B-737F626E2C36}" type="pres">
      <dgm:prSet presAssocID="{BDA047F5-432D-4B77-B683-09CFFE12AA25}" presName="composite" presStyleCnt="0"/>
      <dgm:spPr/>
    </dgm:pt>
    <dgm:pt modelId="{78EE8667-AE86-4D68-BCA8-2294F69CE538}" type="pres">
      <dgm:prSet presAssocID="{BDA047F5-432D-4B77-B683-09CFFE12AA25}" presName="LShape" presStyleLbl="alignNode1" presStyleIdx="4" presStyleCnt="11"/>
      <dgm:spPr/>
    </dgm:pt>
    <dgm:pt modelId="{C762746A-7635-418E-89B5-66094591C3B2}" type="pres">
      <dgm:prSet presAssocID="{BDA047F5-432D-4B77-B683-09CFFE12AA25}" presName="ParentText" presStyleLbl="revTx" presStyleIdx="2" presStyleCnt="6">
        <dgm:presLayoutVars>
          <dgm:chMax val="0"/>
          <dgm:chPref val="0"/>
          <dgm:bulletEnabled val="1"/>
        </dgm:presLayoutVars>
      </dgm:prSet>
      <dgm:spPr/>
    </dgm:pt>
    <dgm:pt modelId="{06B3C0C9-3A99-4850-90F2-508C43359B7F}" type="pres">
      <dgm:prSet presAssocID="{BDA047F5-432D-4B77-B683-09CFFE12AA25}" presName="Triangle" presStyleLbl="alignNode1" presStyleIdx="5" presStyleCnt="11"/>
      <dgm:spPr/>
    </dgm:pt>
    <dgm:pt modelId="{0570D5B0-7DF0-437A-A96D-84185CC1177E}" type="pres">
      <dgm:prSet presAssocID="{BA63DDBD-2B2A-45BA-9FC7-826AB9042C71}" presName="sibTrans" presStyleCnt="0"/>
      <dgm:spPr/>
    </dgm:pt>
    <dgm:pt modelId="{36C64761-4351-4A8C-8069-091ABA15D25C}" type="pres">
      <dgm:prSet presAssocID="{BA63DDBD-2B2A-45BA-9FC7-826AB9042C71}" presName="space" presStyleCnt="0"/>
      <dgm:spPr/>
    </dgm:pt>
    <dgm:pt modelId="{CD83B256-7B49-4236-8C5E-958DC1F26B04}" type="pres">
      <dgm:prSet presAssocID="{3420A272-6B73-4EDD-BF9B-C01DCCB07041}" presName="composite" presStyleCnt="0"/>
      <dgm:spPr/>
    </dgm:pt>
    <dgm:pt modelId="{57152220-2001-43CE-9510-7D175E9D793A}" type="pres">
      <dgm:prSet presAssocID="{3420A272-6B73-4EDD-BF9B-C01DCCB07041}" presName="LShape" presStyleLbl="alignNode1" presStyleIdx="6" presStyleCnt="11"/>
      <dgm:spPr/>
    </dgm:pt>
    <dgm:pt modelId="{269BCF7F-1650-40E0-906E-60457C3AC927}" type="pres">
      <dgm:prSet presAssocID="{3420A272-6B73-4EDD-BF9B-C01DCCB07041}" presName="ParentText" presStyleLbl="revTx" presStyleIdx="3" presStyleCnt="6">
        <dgm:presLayoutVars>
          <dgm:chMax val="0"/>
          <dgm:chPref val="0"/>
          <dgm:bulletEnabled val="1"/>
        </dgm:presLayoutVars>
      </dgm:prSet>
      <dgm:spPr/>
    </dgm:pt>
    <dgm:pt modelId="{B99511E0-EB3C-4EB6-A933-5A74AECA7901}" type="pres">
      <dgm:prSet presAssocID="{3420A272-6B73-4EDD-BF9B-C01DCCB07041}" presName="Triangle" presStyleLbl="alignNode1" presStyleIdx="7" presStyleCnt="11"/>
      <dgm:spPr/>
    </dgm:pt>
    <dgm:pt modelId="{B87F1FE6-750B-47A6-AD4F-E42C4EF4A597}" type="pres">
      <dgm:prSet presAssocID="{85425DE4-89CE-420F-A1D2-EBC2A6E574DD}" presName="sibTrans" presStyleCnt="0"/>
      <dgm:spPr/>
    </dgm:pt>
    <dgm:pt modelId="{544CA90C-D3F5-46CE-B0BA-3C5E12B675A2}" type="pres">
      <dgm:prSet presAssocID="{85425DE4-89CE-420F-A1D2-EBC2A6E574DD}" presName="space" presStyleCnt="0"/>
      <dgm:spPr/>
    </dgm:pt>
    <dgm:pt modelId="{631076BA-5FE2-4CBF-B84C-285E06C0D52A}" type="pres">
      <dgm:prSet presAssocID="{82EA2305-BDA3-40F8-9554-729B47B8CD44}" presName="composite" presStyleCnt="0"/>
      <dgm:spPr/>
    </dgm:pt>
    <dgm:pt modelId="{A8C768CC-EADA-4D32-A01D-D05A73D5D385}" type="pres">
      <dgm:prSet presAssocID="{82EA2305-BDA3-40F8-9554-729B47B8CD44}" presName="LShape" presStyleLbl="alignNode1" presStyleIdx="8" presStyleCnt="11"/>
      <dgm:spPr/>
    </dgm:pt>
    <dgm:pt modelId="{58692497-5A95-48D0-AF62-638043534F88}" type="pres">
      <dgm:prSet presAssocID="{82EA2305-BDA3-40F8-9554-729B47B8CD44}" presName="ParentText" presStyleLbl="revTx" presStyleIdx="4" presStyleCnt="6">
        <dgm:presLayoutVars>
          <dgm:chMax val="0"/>
          <dgm:chPref val="0"/>
          <dgm:bulletEnabled val="1"/>
        </dgm:presLayoutVars>
      </dgm:prSet>
      <dgm:spPr/>
    </dgm:pt>
    <dgm:pt modelId="{A5CA9768-2A83-402B-ABF0-85FAFBAEA715}" type="pres">
      <dgm:prSet presAssocID="{82EA2305-BDA3-40F8-9554-729B47B8CD44}" presName="Triangle" presStyleLbl="alignNode1" presStyleIdx="9" presStyleCnt="11"/>
      <dgm:spPr/>
    </dgm:pt>
    <dgm:pt modelId="{2D889FD7-4C59-46AD-AC5E-E52074D91412}" type="pres">
      <dgm:prSet presAssocID="{66A67D4D-BA28-4E89-AF2B-C99F60A5DD77}" presName="sibTrans" presStyleCnt="0"/>
      <dgm:spPr/>
    </dgm:pt>
    <dgm:pt modelId="{062F570B-EFB1-4163-B976-60F122B4CB55}" type="pres">
      <dgm:prSet presAssocID="{66A67D4D-BA28-4E89-AF2B-C99F60A5DD77}" presName="space" presStyleCnt="0"/>
      <dgm:spPr/>
    </dgm:pt>
    <dgm:pt modelId="{826B3FF6-6458-4839-9625-BF09C6D1D849}" type="pres">
      <dgm:prSet presAssocID="{585DF483-E8B6-4972-AC40-9F897EDAB5D2}" presName="composite" presStyleCnt="0"/>
      <dgm:spPr/>
    </dgm:pt>
    <dgm:pt modelId="{5CDB5610-EA1B-4FD7-8B04-057B8A68A9B7}" type="pres">
      <dgm:prSet presAssocID="{585DF483-E8B6-4972-AC40-9F897EDAB5D2}" presName="LShape" presStyleLbl="alignNode1" presStyleIdx="10" presStyleCnt="11"/>
      <dgm:spPr/>
    </dgm:pt>
    <dgm:pt modelId="{5A3FE422-EBC4-439F-92AA-FE16EBD068FB}" type="pres">
      <dgm:prSet presAssocID="{585DF483-E8B6-4972-AC40-9F897EDAB5D2}" presName="ParentText" presStyleLbl="revTx" presStyleIdx="5" presStyleCnt="6">
        <dgm:presLayoutVars>
          <dgm:chMax val="0"/>
          <dgm:chPref val="0"/>
          <dgm:bulletEnabled val="1"/>
        </dgm:presLayoutVars>
      </dgm:prSet>
      <dgm:spPr/>
    </dgm:pt>
  </dgm:ptLst>
  <dgm:cxnLst>
    <dgm:cxn modelId="{09C92D0C-0ABD-470C-B0AE-8D9524FB6CFA}" type="presOf" srcId="{4D912306-44F3-4DBD-8205-78039E99769E}" destId="{661363C0-B7B4-4EF2-8135-7375D57723A4}" srcOrd="0" destOrd="0" presId="urn:microsoft.com/office/officeart/2009/3/layout/StepUpProcess"/>
    <dgm:cxn modelId="{7BFC8A3E-A78B-4771-A644-86003F25C75A}" type="presOf" srcId="{BDA047F5-432D-4B77-B683-09CFFE12AA25}" destId="{C762746A-7635-418E-89B5-66094591C3B2}" srcOrd="0" destOrd="0" presId="urn:microsoft.com/office/officeart/2009/3/layout/StepUpProcess"/>
    <dgm:cxn modelId="{7FD2D847-62C6-43F6-A853-2D6CD13B9EFB}" srcId="{8E47DE70-2477-4396-846D-996C3DE10606}" destId="{82EA2305-BDA3-40F8-9554-729B47B8CD44}" srcOrd="4" destOrd="0" parTransId="{2DE92C25-C541-43CC-A1E2-4ECDBBC9664D}" sibTransId="{66A67D4D-BA28-4E89-AF2B-C99F60A5DD77}"/>
    <dgm:cxn modelId="{1FD3AA68-6556-4285-8563-38FC10D08AA2}" type="presOf" srcId="{585DF483-E8B6-4972-AC40-9F897EDAB5D2}" destId="{5A3FE422-EBC4-439F-92AA-FE16EBD068FB}" srcOrd="0" destOrd="0" presId="urn:microsoft.com/office/officeart/2009/3/layout/StepUpProcess"/>
    <dgm:cxn modelId="{AFA12256-3D32-486F-8268-116F9EDC9D15}" srcId="{8E47DE70-2477-4396-846D-996C3DE10606}" destId="{BDA047F5-432D-4B77-B683-09CFFE12AA25}" srcOrd="2" destOrd="0" parTransId="{8732B49C-8FB1-4113-ABEC-19A79C214DC5}" sibTransId="{BA63DDBD-2B2A-45BA-9FC7-826AB9042C71}"/>
    <dgm:cxn modelId="{27B3C0A0-1974-4451-B1DE-B62D9147CAD2}" srcId="{8E47DE70-2477-4396-846D-996C3DE10606}" destId="{585DF483-E8B6-4972-AC40-9F897EDAB5D2}" srcOrd="5" destOrd="0" parTransId="{954DC1A3-E606-438A-B6BA-BB0CDD085A0B}" sibTransId="{451CF286-5182-4298-B2CC-4FCD0A06FB73}"/>
    <dgm:cxn modelId="{9476EDB4-AD35-4F25-939E-DBC6D6F9D4AB}" srcId="{8E47DE70-2477-4396-846D-996C3DE10606}" destId="{3420A272-6B73-4EDD-BF9B-C01DCCB07041}" srcOrd="3" destOrd="0" parTransId="{39B70066-99A7-489B-9B70-8721A224FB54}" sibTransId="{85425DE4-89CE-420F-A1D2-EBC2A6E574DD}"/>
    <dgm:cxn modelId="{ED67B3C5-3032-431C-AB95-31BB7D3D8F9E}" srcId="{8E47DE70-2477-4396-846D-996C3DE10606}" destId="{4D912306-44F3-4DBD-8205-78039E99769E}" srcOrd="0" destOrd="0" parTransId="{A760884B-7F30-40A4-800C-C7BF18E2AFE8}" sibTransId="{31CDA7A6-FD17-4167-9E53-38C7A217CB0F}"/>
    <dgm:cxn modelId="{87FE9CC9-C3E7-423B-9354-5A04238B67DA}" type="presOf" srcId="{8E47DE70-2477-4396-846D-996C3DE10606}" destId="{E7A400A7-63A3-4FFF-9634-59914F9C7334}" srcOrd="0" destOrd="0" presId="urn:microsoft.com/office/officeart/2009/3/layout/StepUpProcess"/>
    <dgm:cxn modelId="{3AEE4EDA-E8EF-4308-806C-2DBEE416D5A9}" type="presOf" srcId="{B37FDC4B-8FBD-4CD2-AFC6-93E71B56BEA6}" destId="{DEFDB62A-F58B-4827-A7AC-17A276E86068}" srcOrd="0" destOrd="0" presId="urn:microsoft.com/office/officeart/2009/3/layout/StepUpProcess"/>
    <dgm:cxn modelId="{F7139BDD-6997-4058-9E95-B87283B725E9}" srcId="{8E47DE70-2477-4396-846D-996C3DE10606}" destId="{B37FDC4B-8FBD-4CD2-AFC6-93E71B56BEA6}" srcOrd="1" destOrd="0" parTransId="{0FA0D37F-AA96-437B-AB20-2645E727540C}" sibTransId="{5A5DF5E1-DB3C-4F25-BE71-30C61BF20B01}"/>
    <dgm:cxn modelId="{529E97EF-152A-40F9-B10D-3F674FC298C7}" type="presOf" srcId="{82EA2305-BDA3-40F8-9554-729B47B8CD44}" destId="{58692497-5A95-48D0-AF62-638043534F88}" srcOrd="0" destOrd="0" presId="urn:microsoft.com/office/officeart/2009/3/layout/StepUpProcess"/>
    <dgm:cxn modelId="{9551A0EF-10A6-4F49-B4D9-93CA2D4CBC35}" type="presOf" srcId="{3420A272-6B73-4EDD-BF9B-C01DCCB07041}" destId="{269BCF7F-1650-40E0-906E-60457C3AC927}" srcOrd="0" destOrd="0" presId="urn:microsoft.com/office/officeart/2009/3/layout/StepUpProcess"/>
    <dgm:cxn modelId="{6054ED9C-2CF3-4C52-A3AD-145679680777}" type="presParOf" srcId="{E7A400A7-63A3-4FFF-9634-59914F9C7334}" destId="{4555ED69-00BC-494B-A0C9-EE8E07B53B56}" srcOrd="0" destOrd="0" presId="urn:microsoft.com/office/officeart/2009/3/layout/StepUpProcess"/>
    <dgm:cxn modelId="{747684F3-3B80-488D-8175-62824189E90E}" type="presParOf" srcId="{4555ED69-00BC-494B-A0C9-EE8E07B53B56}" destId="{1F7D3EF9-2906-4DCA-9BDD-7EEF55D495C4}" srcOrd="0" destOrd="0" presId="urn:microsoft.com/office/officeart/2009/3/layout/StepUpProcess"/>
    <dgm:cxn modelId="{DD728D6B-C3D5-4482-891E-538AEACEEA75}" type="presParOf" srcId="{4555ED69-00BC-494B-A0C9-EE8E07B53B56}" destId="{661363C0-B7B4-4EF2-8135-7375D57723A4}" srcOrd="1" destOrd="0" presId="urn:microsoft.com/office/officeart/2009/3/layout/StepUpProcess"/>
    <dgm:cxn modelId="{408DD35D-B93F-409D-A15A-974FE1ED2B5B}" type="presParOf" srcId="{4555ED69-00BC-494B-A0C9-EE8E07B53B56}" destId="{1776D460-7972-450A-BCB3-C6B2B6E6A4F5}" srcOrd="2" destOrd="0" presId="urn:microsoft.com/office/officeart/2009/3/layout/StepUpProcess"/>
    <dgm:cxn modelId="{A92FEF8C-7DE8-47F2-AC5F-08D58051975A}" type="presParOf" srcId="{E7A400A7-63A3-4FFF-9634-59914F9C7334}" destId="{C05D1171-C1EB-4174-841B-E7E468B8A6D9}" srcOrd="1" destOrd="0" presId="urn:microsoft.com/office/officeart/2009/3/layout/StepUpProcess"/>
    <dgm:cxn modelId="{2C4BA7A3-FB1E-474B-B093-180FEA414C6B}" type="presParOf" srcId="{C05D1171-C1EB-4174-841B-E7E468B8A6D9}" destId="{FC760FF9-2D73-4BF6-8C61-172E8AC6E51A}" srcOrd="0" destOrd="0" presId="urn:microsoft.com/office/officeart/2009/3/layout/StepUpProcess"/>
    <dgm:cxn modelId="{79F4A696-EBD4-4463-968E-59BF2296CEE5}" type="presParOf" srcId="{E7A400A7-63A3-4FFF-9634-59914F9C7334}" destId="{0FA8CE83-C957-4010-90FD-36DC911C5B1D}" srcOrd="2" destOrd="0" presId="urn:microsoft.com/office/officeart/2009/3/layout/StepUpProcess"/>
    <dgm:cxn modelId="{CF146B3B-5B28-4E99-965A-86438E094745}" type="presParOf" srcId="{0FA8CE83-C957-4010-90FD-36DC911C5B1D}" destId="{FE642003-C4A1-40C5-AF9C-9F1CE64D006B}" srcOrd="0" destOrd="0" presId="urn:microsoft.com/office/officeart/2009/3/layout/StepUpProcess"/>
    <dgm:cxn modelId="{956FC6A4-A7D7-4338-8151-5306B42948C7}" type="presParOf" srcId="{0FA8CE83-C957-4010-90FD-36DC911C5B1D}" destId="{DEFDB62A-F58B-4827-A7AC-17A276E86068}" srcOrd="1" destOrd="0" presId="urn:microsoft.com/office/officeart/2009/3/layout/StepUpProcess"/>
    <dgm:cxn modelId="{69744923-A185-4808-9D01-0F8EA7CDBA7A}" type="presParOf" srcId="{0FA8CE83-C957-4010-90FD-36DC911C5B1D}" destId="{40B2DFF6-0B23-471E-A127-F86D15E242E0}" srcOrd="2" destOrd="0" presId="urn:microsoft.com/office/officeart/2009/3/layout/StepUpProcess"/>
    <dgm:cxn modelId="{1BDE8519-8EFB-4989-AD20-400B50ABC10D}" type="presParOf" srcId="{E7A400A7-63A3-4FFF-9634-59914F9C7334}" destId="{5FC5E0C7-451F-437E-85D7-E213CCD9000C}" srcOrd="3" destOrd="0" presId="urn:microsoft.com/office/officeart/2009/3/layout/StepUpProcess"/>
    <dgm:cxn modelId="{F4C0F06A-834D-439C-B313-9AC7431A2472}" type="presParOf" srcId="{5FC5E0C7-451F-437E-85D7-E213CCD9000C}" destId="{8F752C2D-DD84-44DE-8C66-6FB498C08378}" srcOrd="0" destOrd="0" presId="urn:microsoft.com/office/officeart/2009/3/layout/StepUpProcess"/>
    <dgm:cxn modelId="{838F2395-B814-4039-AD48-4986B2511644}" type="presParOf" srcId="{E7A400A7-63A3-4FFF-9634-59914F9C7334}" destId="{97E060DF-A8CB-440A-BF2B-737F626E2C36}" srcOrd="4" destOrd="0" presId="urn:microsoft.com/office/officeart/2009/3/layout/StepUpProcess"/>
    <dgm:cxn modelId="{01E872B5-A396-4338-87AD-099B7F9E0FAC}" type="presParOf" srcId="{97E060DF-A8CB-440A-BF2B-737F626E2C36}" destId="{78EE8667-AE86-4D68-BCA8-2294F69CE538}" srcOrd="0" destOrd="0" presId="urn:microsoft.com/office/officeart/2009/3/layout/StepUpProcess"/>
    <dgm:cxn modelId="{E68F5354-B1B1-4E43-BE57-BB479A2F37F0}" type="presParOf" srcId="{97E060DF-A8CB-440A-BF2B-737F626E2C36}" destId="{C762746A-7635-418E-89B5-66094591C3B2}" srcOrd="1" destOrd="0" presId="urn:microsoft.com/office/officeart/2009/3/layout/StepUpProcess"/>
    <dgm:cxn modelId="{92D6EF90-A822-433E-8FA1-4DED93C4B1C2}" type="presParOf" srcId="{97E060DF-A8CB-440A-BF2B-737F626E2C36}" destId="{06B3C0C9-3A99-4850-90F2-508C43359B7F}" srcOrd="2" destOrd="0" presId="urn:microsoft.com/office/officeart/2009/3/layout/StepUpProcess"/>
    <dgm:cxn modelId="{03236F4C-442D-4D8B-B566-10ED7CE91E06}" type="presParOf" srcId="{E7A400A7-63A3-4FFF-9634-59914F9C7334}" destId="{0570D5B0-7DF0-437A-A96D-84185CC1177E}" srcOrd="5" destOrd="0" presId="urn:microsoft.com/office/officeart/2009/3/layout/StepUpProcess"/>
    <dgm:cxn modelId="{3B8BACA5-407A-4978-A4E0-D65B99FB992A}" type="presParOf" srcId="{0570D5B0-7DF0-437A-A96D-84185CC1177E}" destId="{36C64761-4351-4A8C-8069-091ABA15D25C}" srcOrd="0" destOrd="0" presId="urn:microsoft.com/office/officeart/2009/3/layout/StepUpProcess"/>
    <dgm:cxn modelId="{79529E58-169B-47E9-A398-F14183681018}" type="presParOf" srcId="{E7A400A7-63A3-4FFF-9634-59914F9C7334}" destId="{CD83B256-7B49-4236-8C5E-958DC1F26B04}" srcOrd="6" destOrd="0" presId="urn:microsoft.com/office/officeart/2009/3/layout/StepUpProcess"/>
    <dgm:cxn modelId="{23A1D623-10EF-41EA-AA0D-AADCA5004D7F}" type="presParOf" srcId="{CD83B256-7B49-4236-8C5E-958DC1F26B04}" destId="{57152220-2001-43CE-9510-7D175E9D793A}" srcOrd="0" destOrd="0" presId="urn:microsoft.com/office/officeart/2009/3/layout/StepUpProcess"/>
    <dgm:cxn modelId="{D00A1B40-16DE-4B2B-AFF6-E030F528A7FC}" type="presParOf" srcId="{CD83B256-7B49-4236-8C5E-958DC1F26B04}" destId="{269BCF7F-1650-40E0-906E-60457C3AC927}" srcOrd="1" destOrd="0" presId="urn:microsoft.com/office/officeart/2009/3/layout/StepUpProcess"/>
    <dgm:cxn modelId="{B1AB31DC-E4E2-4ED7-B38F-A8FF65BDF4CB}" type="presParOf" srcId="{CD83B256-7B49-4236-8C5E-958DC1F26B04}" destId="{B99511E0-EB3C-4EB6-A933-5A74AECA7901}" srcOrd="2" destOrd="0" presId="urn:microsoft.com/office/officeart/2009/3/layout/StepUpProcess"/>
    <dgm:cxn modelId="{1CBB95B0-B936-4326-8C10-041098FA82ED}" type="presParOf" srcId="{E7A400A7-63A3-4FFF-9634-59914F9C7334}" destId="{B87F1FE6-750B-47A6-AD4F-E42C4EF4A597}" srcOrd="7" destOrd="0" presId="urn:microsoft.com/office/officeart/2009/3/layout/StepUpProcess"/>
    <dgm:cxn modelId="{AF291113-F1CE-4A36-A2E8-192B63C1195B}" type="presParOf" srcId="{B87F1FE6-750B-47A6-AD4F-E42C4EF4A597}" destId="{544CA90C-D3F5-46CE-B0BA-3C5E12B675A2}" srcOrd="0" destOrd="0" presId="urn:microsoft.com/office/officeart/2009/3/layout/StepUpProcess"/>
    <dgm:cxn modelId="{C4EC871C-A4DC-49D6-B46E-6C501A3F092E}" type="presParOf" srcId="{E7A400A7-63A3-4FFF-9634-59914F9C7334}" destId="{631076BA-5FE2-4CBF-B84C-285E06C0D52A}" srcOrd="8" destOrd="0" presId="urn:microsoft.com/office/officeart/2009/3/layout/StepUpProcess"/>
    <dgm:cxn modelId="{9D353EA2-0254-4F59-AA9D-B03F21858E66}" type="presParOf" srcId="{631076BA-5FE2-4CBF-B84C-285E06C0D52A}" destId="{A8C768CC-EADA-4D32-A01D-D05A73D5D385}" srcOrd="0" destOrd="0" presId="urn:microsoft.com/office/officeart/2009/3/layout/StepUpProcess"/>
    <dgm:cxn modelId="{FA7F7DD6-AF4B-4DCC-8B9D-2A38B9251CCA}" type="presParOf" srcId="{631076BA-5FE2-4CBF-B84C-285E06C0D52A}" destId="{58692497-5A95-48D0-AF62-638043534F88}" srcOrd="1" destOrd="0" presId="urn:microsoft.com/office/officeart/2009/3/layout/StepUpProcess"/>
    <dgm:cxn modelId="{E8DD1FF9-ED3E-4816-AA2B-492614180022}" type="presParOf" srcId="{631076BA-5FE2-4CBF-B84C-285E06C0D52A}" destId="{A5CA9768-2A83-402B-ABF0-85FAFBAEA715}" srcOrd="2" destOrd="0" presId="urn:microsoft.com/office/officeart/2009/3/layout/StepUpProcess"/>
    <dgm:cxn modelId="{B58D6C03-C535-4A4D-8A6D-31DB7642624E}" type="presParOf" srcId="{E7A400A7-63A3-4FFF-9634-59914F9C7334}" destId="{2D889FD7-4C59-46AD-AC5E-E52074D91412}" srcOrd="9" destOrd="0" presId="urn:microsoft.com/office/officeart/2009/3/layout/StepUpProcess"/>
    <dgm:cxn modelId="{1DB5F140-0610-46AB-873D-ACB7080A0856}" type="presParOf" srcId="{2D889FD7-4C59-46AD-AC5E-E52074D91412}" destId="{062F570B-EFB1-4163-B976-60F122B4CB55}" srcOrd="0" destOrd="0" presId="urn:microsoft.com/office/officeart/2009/3/layout/StepUpProcess"/>
    <dgm:cxn modelId="{3F8D8468-B3EF-4853-88A7-BAD35A8E1E1D}" type="presParOf" srcId="{E7A400A7-63A3-4FFF-9634-59914F9C7334}" destId="{826B3FF6-6458-4839-9625-BF09C6D1D849}" srcOrd="10" destOrd="0" presId="urn:microsoft.com/office/officeart/2009/3/layout/StepUpProcess"/>
    <dgm:cxn modelId="{986A0711-28E4-4225-9935-75F3B01E406E}" type="presParOf" srcId="{826B3FF6-6458-4839-9625-BF09C6D1D849}" destId="{5CDB5610-EA1B-4FD7-8B04-057B8A68A9B7}" srcOrd="0" destOrd="0" presId="urn:microsoft.com/office/officeart/2009/3/layout/StepUpProcess"/>
    <dgm:cxn modelId="{B6A7BB5C-5F4D-4C12-BDBE-31370013706C}" type="presParOf" srcId="{826B3FF6-6458-4839-9625-BF09C6D1D849}" destId="{5A3FE422-EBC4-439F-92AA-FE16EBD068F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3D3D0-1D29-4370-A283-97B363FD7D62}">
      <dsp:nvSpPr>
        <dsp:cNvPr id="0" name=""/>
        <dsp:cNvSpPr/>
      </dsp:nvSpPr>
      <dsp:spPr>
        <a:xfrm>
          <a:off x="267908" y="1942"/>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Locks</a:t>
          </a:r>
        </a:p>
      </dsp:txBody>
      <dsp:txXfrm>
        <a:off x="267908" y="1942"/>
        <a:ext cx="2564869" cy="1538921"/>
      </dsp:txXfrm>
    </dsp:sp>
    <dsp:sp modelId="{1C75A8D8-7F9E-48E0-B45E-898CC4CACC61}">
      <dsp:nvSpPr>
        <dsp:cNvPr id="0" name=""/>
        <dsp:cNvSpPr/>
      </dsp:nvSpPr>
      <dsp:spPr>
        <a:xfrm>
          <a:off x="3089265" y="1942"/>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Latches</a:t>
          </a:r>
        </a:p>
      </dsp:txBody>
      <dsp:txXfrm>
        <a:off x="3089265" y="1942"/>
        <a:ext cx="2564869" cy="1538921"/>
      </dsp:txXfrm>
    </dsp:sp>
    <dsp:sp modelId="{45488049-D56B-46E1-9E6B-6F3A480E5A9A}">
      <dsp:nvSpPr>
        <dsp:cNvPr id="0" name=""/>
        <dsp:cNvSpPr/>
      </dsp:nvSpPr>
      <dsp:spPr>
        <a:xfrm>
          <a:off x="267908" y="1797351"/>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Memory</a:t>
          </a:r>
        </a:p>
      </dsp:txBody>
      <dsp:txXfrm>
        <a:off x="267908" y="1797351"/>
        <a:ext cx="2564869" cy="1538921"/>
      </dsp:txXfrm>
    </dsp:sp>
    <dsp:sp modelId="{328B8167-8455-456A-8E9A-E75449023DA1}">
      <dsp:nvSpPr>
        <dsp:cNvPr id="0" name=""/>
        <dsp:cNvSpPr/>
      </dsp:nvSpPr>
      <dsp:spPr>
        <a:xfrm>
          <a:off x="3089265" y="1797351"/>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I/O</a:t>
          </a:r>
        </a:p>
      </dsp:txBody>
      <dsp:txXfrm>
        <a:off x="3089265" y="1797351"/>
        <a:ext cx="2564869" cy="1538921"/>
      </dsp:txXfrm>
    </dsp:sp>
    <dsp:sp modelId="{75BF3DC8-EF68-41F1-9A51-06056CAFA2C4}">
      <dsp:nvSpPr>
        <dsp:cNvPr id="0" name=""/>
        <dsp:cNvSpPr/>
      </dsp:nvSpPr>
      <dsp:spPr>
        <a:xfrm>
          <a:off x="267908" y="3592759"/>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Network</a:t>
          </a:r>
        </a:p>
      </dsp:txBody>
      <dsp:txXfrm>
        <a:off x="267908" y="3592759"/>
        <a:ext cx="2564869" cy="1538921"/>
      </dsp:txXfrm>
    </dsp:sp>
    <dsp:sp modelId="{92D5747F-D750-4403-84F1-A19A45CC6AAD}">
      <dsp:nvSpPr>
        <dsp:cNvPr id="0" name=""/>
        <dsp:cNvSpPr/>
      </dsp:nvSpPr>
      <dsp:spPr>
        <a:xfrm>
          <a:off x="3089265" y="3592759"/>
          <a:ext cx="2564869" cy="1538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HADR</a:t>
          </a:r>
        </a:p>
      </dsp:txBody>
      <dsp:txXfrm>
        <a:off x="3089265" y="3592759"/>
        <a:ext cx="2564869" cy="1538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08444-9D4D-4EFD-A6D5-B01E3E3BFF8D}">
      <dsp:nvSpPr>
        <dsp:cNvPr id="0" name=""/>
        <dsp:cNvSpPr/>
      </dsp:nvSpPr>
      <dsp:spPr>
        <a:xfrm>
          <a:off x="2973707" y="0"/>
          <a:ext cx="4588511" cy="458851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29DA30-05F8-4FEA-A386-CA3316080400}">
      <dsp:nvSpPr>
        <dsp:cNvPr id="0" name=""/>
        <dsp:cNvSpPr/>
      </dsp:nvSpPr>
      <dsp:spPr>
        <a:xfrm>
          <a:off x="5267963" y="461315"/>
          <a:ext cx="2982532" cy="108618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Familiar</a:t>
          </a:r>
          <a:endParaRPr lang="en-US" sz="4500" kern="1200" dirty="0"/>
        </a:p>
      </dsp:txBody>
      <dsp:txXfrm>
        <a:off x="5320986" y="514338"/>
        <a:ext cx="2876486" cy="980140"/>
      </dsp:txXfrm>
    </dsp:sp>
    <dsp:sp modelId="{F6790F39-584C-4B85-921E-0C9F0DA3ABA0}">
      <dsp:nvSpPr>
        <dsp:cNvPr id="0" name=""/>
        <dsp:cNvSpPr/>
      </dsp:nvSpPr>
      <dsp:spPr>
        <a:xfrm>
          <a:off x="5267963" y="1683275"/>
          <a:ext cx="2982532" cy="108618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Scalable</a:t>
          </a:r>
          <a:endParaRPr lang="en-US" sz="4500" kern="1200" dirty="0"/>
        </a:p>
      </dsp:txBody>
      <dsp:txXfrm>
        <a:off x="5320986" y="1736298"/>
        <a:ext cx="2876486" cy="980140"/>
      </dsp:txXfrm>
    </dsp:sp>
    <dsp:sp modelId="{306CDF73-49CB-448F-97C7-B9D7D588F950}">
      <dsp:nvSpPr>
        <dsp:cNvPr id="0" name=""/>
        <dsp:cNvSpPr/>
      </dsp:nvSpPr>
      <dsp:spPr>
        <a:xfrm>
          <a:off x="5267963" y="2905235"/>
          <a:ext cx="2982532" cy="108618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IN" sz="4500" kern="1200" dirty="0"/>
            <a:t>Secure</a:t>
          </a:r>
          <a:endParaRPr lang="en-US" sz="4500" kern="1200" dirty="0"/>
        </a:p>
      </dsp:txBody>
      <dsp:txXfrm>
        <a:off x="5320986" y="2958258"/>
        <a:ext cx="2876486" cy="980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3C768-984F-4278-AA92-585EC54741CA}">
      <dsp:nvSpPr>
        <dsp:cNvPr id="0" name=""/>
        <dsp:cNvSpPr/>
      </dsp:nvSpPr>
      <dsp:spPr>
        <a:xfrm>
          <a:off x="1432" y="0"/>
          <a:ext cx="3725174" cy="5257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Reduced surface area and isolation</a:t>
          </a:r>
          <a:endParaRPr lang="en-US" sz="2900" kern="1200" dirty="0"/>
        </a:p>
      </dsp:txBody>
      <dsp:txXfrm>
        <a:off x="1432" y="0"/>
        <a:ext cx="3725174" cy="1577340"/>
      </dsp:txXfrm>
    </dsp:sp>
    <dsp:sp modelId="{2BA834FF-79E9-4B73-AF11-C840508FE5B0}">
      <dsp:nvSpPr>
        <dsp:cNvPr id="0" name=""/>
        <dsp:cNvSpPr/>
      </dsp:nvSpPr>
      <dsp:spPr>
        <a:xfrm>
          <a:off x="373950" y="1578880"/>
          <a:ext cx="2980139" cy="158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‘external scripts enabled’ required</a:t>
          </a:r>
          <a:endParaRPr lang="en-US" sz="1600" kern="1200" dirty="0"/>
        </a:p>
      </dsp:txBody>
      <dsp:txXfrm>
        <a:off x="420382" y="1625312"/>
        <a:ext cx="2887275" cy="1492434"/>
      </dsp:txXfrm>
    </dsp:sp>
    <dsp:sp modelId="{B36F8EDA-3CD3-47B8-9CD3-B5C2504A5EE7}">
      <dsp:nvSpPr>
        <dsp:cNvPr id="0" name=""/>
        <dsp:cNvSpPr/>
      </dsp:nvSpPr>
      <dsp:spPr>
        <a:xfrm>
          <a:off x="373950" y="3408071"/>
          <a:ext cx="2980139" cy="158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Script execution outside of SQL Server process space</a:t>
          </a:r>
        </a:p>
      </dsp:txBody>
      <dsp:txXfrm>
        <a:off x="420382" y="3454503"/>
        <a:ext cx="2887275" cy="1492434"/>
      </dsp:txXfrm>
    </dsp:sp>
    <dsp:sp modelId="{EAE46F67-42F0-479E-8A50-21FA1EC10A4F}">
      <dsp:nvSpPr>
        <dsp:cNvPr id="0" name=""/>
        <dsp:cNvSpPr/>
      </dsp:nvSpPr>
      <dsp:spPr>
        <a:xfrm>
          <a:off x="4005995" y="0"/>
          <a:ext cx="3725174" cy="5257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Script execution requires explicit permission</a:t>
          </a:r>
          <a:endParaRPr lang="en-US" sz="2900" kern="1200" dirty="0"/>
        </a:p>
      </dsp:txBody>
      <dsp:txXfrm>
        <a:off x="4005995" y="0"/>
        <a:ext cx="3725174" cy="1577340"/>
      </dsp:txXfrm>
    </dsp:sp>
    <dsp:sp modelId="{D7E0DC02-84A5-43F8-B566-955AB216F032}">
      <dsp:nvSpPr>
        <dsp:cNvPr id="0" name=""/>
        <dsp:cNvSpPr/>
      </dsp:nvSpPr>
      <dsp:spPr>
        <a:xfrm>
          <a:off x="4378512" y="1578880"/>
          <a:ext cx="2980139" cy="158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sp_execute_external_script requires EXECUTE ANY EXTERNAL SCRIPT for non-admins</a:t>
          </a:r>
          <a:endParaRPr lang="en-US" sz="1600" kern="1200" dirty="0"/>
        </a:p>
      </dsp:txBody>
      <dsp:txXfrm>
        <a:off x="4424944" y="1625312"/>
        <a:ext cx="2887275" cy="1492434"/>
      </dsp:txXfrm>
    </dsp:sp>
    <dsp:sp modelId="{D4A9E8F2-8B7A-4475-BB01-1FEB73B36233}">
      <dsp:nvSpPr>
        <dsp:cNvPr id="0" name=""/>
        <dsp:cNvSpPr/>
      </dsp:nvSpPr>
      <dsp:spPr>
        <a:xfrm>
          <a:off x="4378512" y="3408071"/>
          <a:ext cx="2980139" cy="158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SQL Server login/user required and db/table access</a:t>
          </a:r>
          <a:endParaRPr lang="en-US" sz="1600" kern="1200" dirty="0"/>
        </a:p>
      </dsp:txBody>
      <dsp:txXfrm>
        <a:off x="4424944" y="3454503"/>
        <a:ext cx="2887275" cy="1492434"/>
      </dsp:txXfrm>
    </dsp:sp>
    <dsp:sp modelId="{CDFA4AA8-9A6D-4A75-88EC-07A9A2A67900}">
      <dsp:nvSpPr>
        <dsp:cNvPr id="0" name=""/>
        <dsp:cNvSpPr/>
      </dsp:nvSpPr>
      <dsp:spPr>
        <a:xfrm>
          <a:off x="8010557" y="0"/>
          <a:ext cx="3725174" cy="5257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Satellite processes has limited privileges</a:t>
          </a:r>
          <a:endParaRPr lang="en-US" sz="2900" kern="1200" dirty="0"/>
        </a:p>
      </dsp:txBody>
      <dsp:txXfrm>
        <a:off x="8010557" y="0"/>
        <a:ext cx="3725174" cy="1577340"/>
      </dsp:txXfrm>
    </dsp:sp>
    <dsp:sp modelId="{719CA335-3A64-4577-AD89-24ACF7B0150A}">
      <dsp:nvSpPr>
        <dsp:cNvPr id="0" name=""/>
        <dsp:cNvSpPr/>
      </dsp:nvSpPr>
      <dsp:spPr>
        <a:xfrm>
          <a:off x="8383075" y="1577789"/>
          <a:ext cx="2980139" cy="1032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Satellite processes run under low privileged, local user accounts in the SQLRUserGroup</a:t>
          </a:r>
          <a:endParaRPr lang="en-US" sz="1600" kern="1200" dirty="0"/>
        </a:p>
      </dsp:txBody>
      <dsp:txXfrm>
        <a:off x="8413329" y="1608043"/>
        <a:ext cx="2919631" cy="972439"/>
      </dsp:txXfrm>
    </dsp:sp>
    <dsp:sp modelId="{AB0C019B-650A-4025-91D4-9AD3530BD8B4}">
      <dsp:nvSpPr>
        <dsp:cNvPr id="0" name=""/>
        <dsp:cNvSpPr/>
      </dsp:nvSpPr>
      <dsp:spPr>
        <a:xfrm>
          <a:off x="8383075" y="2769651"/>
          <a:ext cx="2980139" cy="1032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IN" sz="1600" kern="1200" dirty="0"/>
            <a:t>Each execution is isolated. Different users with different accounts</a:t>
          </a:r>
          <a:endParaRPr lang="en-US" sz="1600" kern="1200" dirty="0"/>
        </a:p>
      </dsp:txBody>
      <dsp:txXfrm>
        <a:off x="8413329" y="2799905"/>
        <a:ext cx="2919631" cy="972439"/>
      </dsp:txXfrm>
    </dsp:sp>
    <dsp:sp modelId="{467D6BF8-4944-46DC-8273-A858D1008331}">
      <dsp:nvSpPr>
        <dsp:cNvPr id="0" name=""/>
        <dsp:cNvSpPr/>
      </dsp:nvSpPr>
      <dsp:spPr>
        <a:xfrm>
          <a:off x="8383075" y="3961513"/>
          <a:ext cx="2980139" cy="10329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Windows firewall rules to block outbound traffic</a:t>
          </a:r>
        </a:p>
      </dsp:txBody>
      <dsp:txXfrm>
        <a:off x="8413329" y="3991767"/>
        <a:ext cx="2919631" cy="972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0947A-A08A-4B1A-A7FA-AE2D8B4949C3}">
      <dsp:nvSpPr>
        <dsp:cNvPr id="0" name=""/>
        <dsp:cNvSpPr/>
      </dsp:nvSpPr>
      <dsp:spPr>
        <a:xfrm>
          <a:off x="0" y="83001"/>
          <a:ext cx="10972800"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internal, default, “user”, and now </a:t>
          </a:r>
          <a:r>
            <a:rPr lang="en-IN" sz="2200" b="1" kern="1200" dirty="0"/>
            <a:t>external</a:t>
          </a:r>
          <a:endParaRPr lang="en-US" sz="2200" b="1" kern="1200" dirty="0"/>
        </a:p>
      </dsp:txBody>
      <dsp:txXfrm>
        <a:off x="27644" y="110645"/>
        <a:ext cx="10917512" cy="510992"/>
      </dsp:txXfrm>
    </dsp:sp>
    <dsp:sp modelId="{9CCB4C7B-5CDC-4D84-9904-E6B3B398D449}">
      <dsp:nvSpPr>
        <dsp:cNvPr id="0" name=""/>
        <dsp:cNvSpPr/>
      </dsp:nvSpPr>
      <dsp:spPr>
        <a:xfrm>
          <a:off x="0" y="712641"/>
          <a:ext cx="10972800"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Controls resources for external processes through Launchpad</a:t>
          </a:r>
          <a:endParaRPr lang="en-US" sz="2200" kern="1200" dirty="0"/>
        </a:p>
      </dsp:txBody>
      <dsp:txXfrm>
        <a:off x="27644" y="740285"/>
        <a:ext cx="10917512" cy="510992"/>
      </dsp:txXfrm>
    </dsp:sp>
    <dsp:sp modelId="{124B53A6-C06F-4A64-8C47-AB84D62EDC2B}">
      <dsp:nvSpPr>
        <dsp:cNvPr id="0" name=""/>
        <dsp:cNvSpPr/>
      </dsp:nvSpPr>
      <dsp:spPr>
        <a:xfrm>
          <a:off x="0" y="1342281"/>
          <a:ext cx="10972800"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This is independent of SQL Server worker threads.</a:t>
          </a:r>
          <a:endParaRPr lang="en-US" sz="2200" kern="1200" dirty="0"/>
        </a:p>
      </dsp:txBody>
      <dsp:txXfrm>
        <a:off x="27644" y="1369925"/>
        <a:ext cx="10917512" cy="510992"/>
      </dsp:txXfrm>
    </dsp:sp>
    <dsp:sp modelId="{8078B33F-85CA-4832-A170-860B886CB327}">
      <dsp:nvSpPr>
        <dsp:cNvPr id="0" name=""/>
        <dsp:cNvSpPr/>
      </dsp:nvSpPr>
      <dsp:spPr>
        <a:xfrm>
          <a:off x="0" y="1971921"/>
          <a:ext cx="10972800"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Default external pool and user external pools. User classifier function supported</a:t>
          </a:r>
          <a:endParaRPr lang="en-US" sz="2200" kern="1200" dirty="0"/>
        </a:p>
      </dsp:txBody>
      <dsp:txXfrm>
        <a:off x="27644" y="1999565"/>
        <a:ext cx="10917512" cy="510992"/>
      </dsp:txXfrm>
    </dsp:sp>
    <dsp:sp modelId="{D86669C0-9711-4003-AE16-2B8B3DAEEA27}">
      <dsp:nvSpPr>
        <dsp:cNvPr id="0" name=""/>
        <dsp:cNvSpPr/>
      </dsp:nvSpPr>
      <dsp:spPr>
        <a:xfrm>
          <a:off x="0" y="2601561"/>
          <a:ext cx="10972800" cy="566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The controls</a:t>
          </a:r>
          <a:endParaRPr lang="en-US" sz="2200" kern="1200" dirty="0"/>
        </a:p>
      </dsp:txBody>
      <dsp:txXfrm>
        <a:off x="27644" y="2629205"/>
        <a:ext cx="10917512" cy="510992"/>
      </dsp:txXfrm>
    </dsp:sp>
    <dsp:sp modelId="{F791C42B-ED57-4417-84B5-8497ECF3BEAD}">
      <dsp:nvSpPr>
        <dsp:cNvPr id="0" name=""/>
        <dsp:cNvSpPr/>
      </dsp:nvSpPr>
      <dsp:spPr>
        <a:xfrm>
          <a:off x="0" y="3167841"/>
          <a:ext cx="10972800" cy="127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MAX_CPU_PERCENT – Max CPU percentage for external processes</a:t>
          </a:r>
          <a:endParaRPr lang="en-US" sz="1700" kern="1200" dirty="0"/>
        </a:p>
        <a:p>
          <a:pPr marL="171450" lvl="1" indent="-171450" algn="l" defTabSz="755650">
            <a:lnSpc>
              <a:spcPct val="90000"/>
            </a:lnSpc>
            <a:spcBef>
              <a:spcPct val="0"/>
            </a:spcBef>
            <a:spcAft>
              <a:spcPct val="20000"/>
            </a:spcAft>
            <a:buChar char="•"/>
          </a:pPr>
          <a:r>
            <a:rPr lang="en-IN" sz="1700" kern="1200" dirty="0"/>
            <a:t>MAX_PROCESSES – Max number of external processes</a:t>
          </a:r>
          <a:endParaRPr lang="en-US" sz="1700" kern="1200" dirty="0"/>
        </a:p>
        <a:p>
          <a:pPr marL="171450" lvl="1" indent="-171450" algn="l" defTabSz="755650">
            <a:lnSpc>
              <a:spcPct val="90000"/>
            </a:lnSpc>
            <a:spcBef>
              <a:spcPct val="0"/>
            </a:spcBef>
            <a:spcAft>
              <a:spcPct val="20000"/>
            </a:spcAft>
            <a:buChar char="•"/>
          </a:pPr>
          <a:r>
            <a:rPr lang="en-IN" sz="1700" kern="1200" dirty="0"/>
            <a:t>MAX_MEMORY – Max committed memory % for external processes</a:t>
          </a:r>
          <a:endParaRPr lang="en-US" sz="1700" kern="1200" dirty="0"/>
        </a:p>
        <a:p>
          <a:pPr marL="171450" lvl="1" indent="-171450" algn="l" defTabSz="755650">
            <a:lnSpc>
              <a:spcPct val="90000"/>
            </a:lnSpc>
            <a:spcBef>
              <a:spcPct val="0"/>
            </a:spcBef>
            <a:spcAft>
              <a:spcPct val="20000"/>
            </a:spcAft>
            <a:buChar char="•"/>
          </a:pPr>
          <a:r>
            <a:rPr lang="en-US" sz="1700" kern="1200" dirty="0"/>
            <a:t>AFFINITY – Control NODEs or CPUs for external processes</a:t>
          </a:r>
        </a:p>
      </dsp:txBody>
      <dsp:txXfrm>
        <a:off x="0" y="3167841"/>
        <a:ext cx="10972800" cy="1275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D3EF9-2906-4DCA-9BDD-7EEF55D495C4}">
      <dsp:nvSpPr>
        <dsp:cNvPr id="0" name=""/>
        <dsp:cNvSpPr/>
      </dsp:nvSpPr>
      <dsp:spPr>
        <a:xfrm rot="5400000">
          <a:off x="339802" y="2563875"/>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1363C0-B7B4-4EF2-8135-7375D57723A4}">
      <dsp:nvSpPr>
        <dsp:cNvPr id="0" name=""/>
        <dsp:cNvSpPr/>
      </dsp:nvSpPr>
      <dsp:spPr>
        <a:xfrm>
          <a:off x="171329" y="3065659"/>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Install R Services (In Database)</a:t>
          </a:r>
          <a:endParaRPr lang="en-US" sz="1700" kern="1200" dirty="0"/>
        </a:p>
      </dsp:txBody>
      <dsp:txXfrm>
        <a:off x="171329" y="3065659"/>
        <a:ext cx="1516187" cy="1329027"/>
      </dsp:txXfrm>
    </dsp:sp>
    <dsp:sp modelId="{1776D460-7972-450A-BCB3-C6B2B6E6A4F5}">
      <dsp:nvSpPr>
        <dsp:cNvPr id="0" name=""/>
        <dsp:cNvSpPr/>
      </dsp:nvSpPr>
      <dsp:spPr>
        <a:xfrm>
          <a:off x="1401443" y="2440235"/>
          <a:ext cx="286073" cy="2860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42003-C4A1-40C5-AF9C-9F1CE64D006B}">
      <dsp:nvSpPr>
        <dsp:cNvPr id="0" name=""/>
        <dsp:cNvSpPr/>
      </dsp:nvSpPr>
      <dsp:spPr>
        <a:xfrm rot="5400000">
          <a:off x="2195912" y="2104579"/>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DB62A-F58B-4827-A7AC-17A276E86068}">
      <dsp:nvSpPr>
        <dsp:cNvPr id="0" name=""/>
        <dsp:cNvSpPr/>
      </dsp:nvSpPr>
      <dsp:spPr>
        <a:xfrm>
          <a:off x="2027438" y="2606363"/>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Enable and verify</a:t>
          </a:r>
          <a:endParaRPr lang="en-US" sz="1700" kern="1200" dirty="0"/>
        </a:p>
      </dsp:txBody>
      <dsp:txXfrm>
        <a:off x="2027438" y="2606363"/>
        <a:ext cx="1516187" cy="1329027"/>
      </dsp:txXfrm>
    </dsp:sp>
    <dsp:sp modelId="{40B2DFF6-0B23-471E-A127-F86D15E242E0}">
      <dsp:nvSpPr>
        <dsp:cNvPr id="0" name=""/>
        <dsp:cNvSpPr/>
      </dsp:nvSpPr>
      <dsp:spPr>
        <a:xfrm>
          <a:off x="3257553" y="1980938"/>
          <a:ext cx="286073" cy="2860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E8667-AE86-4D68-BCA8-2294F69CE538}">
      <dsp:nvSpPr>
        <dsp:cNvPr id="0" name=""/>
        <dsp:cNvSpPr/>
      </dsp:nvSpPr>
      <dsp:spPr>
        <a:xfrm rot="5400000">
          <a:off x="4052022" y="1645283"/>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2746A-7635-418E-89B5-66094591C3B2}">
      <dsp:nvSpPr>
        <dsp:cNvPr id="0" name=""/>
        <dsp:cNvSpPr/>
      </dsp:nvSpPr>
      <dsp:spPr>
        <a:xfrm>
          <a:off x="3883548" y="2147067"/>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Develop model</a:t>
          </a:r>
        </a:p>
      </dsp:txBody>
      <dsp:txXfrm>
        <a:off x="3883548" y="2147067"/>
        <a:ext cx="1516187" cy="1329027"/>
      </dsp:txXfrm>
    </dsp:sp>
    <dsp:sp modelId="{06B3C0C9-3A99-4850-90F2-508C43359B7F}">
      <dsp:nvSpPr>
        <dsp:cNvPr id="0" name=""/>
        <dsp:cNvSpPr/>
      </dsp:nvSpPr>
      <dsp:spPr>
        <a:xfrm>
          <a:off x="5113663" y="1521642"/>
          <a:ext cx="286073" cy="2860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52220-2001-43CE-9510-7D175E9D793A}">
      <dsp:nvSpPr>
        <dsp:cNvPr id="0" name=""/>
        <dsp:cNvSpPr/>
      </dsp:nvSpPr>
      <dsp:spPr>
        <a:xfrm rot="5400000">
          <a:off x="5908132" y="1185986"/>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BCF7F-1650-40E0-906E-60457C3AC927}">
      <dsp:nvSpPr>
        <dsp:cNvPr id="0" name=""/>
        <dsp:cNvSpPr/>
      </dsp:nvSpPr>
      <dsp:spPr>
        <a:xfrm>
          <a:off x="5739658" y="1687771"/>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Train and save model</a:t>
          </a:r>
          <a:endParaRPr lang="en-US" sz="1700" kern="1200" dirty="0"/>
        </a:p>
      </dsp:txBody>
      <dsp:txXfrm>
        <a:off x="5739658" y="1687771"/>
        <a:ext cx="1516187" cy="1329027"/>
      </dsp:txXfrm>
    </dsp:sp>
    <dsp:sp modelId="{B99511E0-EB3C-4EB6-A933-5A74AECA7901}">
      <dsp:nvSpPr>
        <dsp:cNvPr id="0" name=""/>
        <dsp:cNvSpPr/>
      </dsp:nvSpPr>
      <dsp:spPr>
        <a:xfrm>
          <a:off x="6969773" y="1062346"/>
          <a:ext cx="286073" cy="2860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768CC-EADA-4D32-A01D-D05A73D5D385}">
      <dsp:nvSpPr>
        <dsp:cNvPr id="0" name=""/>
        <dsp:cNvSpPr/>
      </dsp:nvSpPr>
      <dsp:spPr>
        <a:xfrm rot="5400000">
          <a:off x="7764242" y="726690"/>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92497-5A95-48D0-AF62-638043534F88}">
      <dsp:nvSpPr>
        <dsp:cNvPr id="0" name=""/>
        <dsp:cNvSpPr/>
      </dsp:nvSpPr>
      <dsp:spPr>
        <a:xfrm>
          <a:off x="7595768" y="1228474"/>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Operationalize the model</a:t>
          </a:r>
          <a:endParaRPr lang="en-US" sz="1700" kern="1200" dirty="0"/>
        </a:p>
      </dsp:txBody>
      <dsp:txXfrm>
        <a:off x="7595768" y="1228474"/>
        <a:ext cx="1516187" cy="1329027"/>
      </dsp:txXfrm>
    </dsp:sp>
    <dsp:sp modelId="{A5CA9768-2A83-402B-ABF0-85FAFBAEA715}">
      <dsp:nvSpPr>
        <dsp:cNvPr id="0" name=""/>
        <dsp:cNvSpPr/>
      </dsp:nvSpPr>
      <dsp:spPr>
        <a:xfrm>
          <a:off x="8825883" y="603050"/>
          <a:ext cx="286073" cy="2860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B5610-EA1B-4FD7-8B04-057B8A68A9B7}">
      <dsp:nvSpPr>
        <dsp:cNvPr id="0" name=""/>
        <dsp:cNvSpPr/>
      </dsp:nvSpPr>
      <dsp:spPr>
        <a:xfrm rot="5400000">
          <a:off x="9620352" y="267394"/>
          <a:ext cx="1009279" cy="16794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FE422-EBC4-439F-92AA-FE16EBD068FB}">
      <dsp:nvSpPr>
        <dsp:cNvPr id="0" name=""/>
        <dsp:cNvSpPr/>
      </dsp:nvSpPr>
      <dsp:spPr>
        <a:xfrm>
          <a:off x="9451878" y="769178"/>
          <a:ext cx="1516187" cy="1329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Tune and configure for production</a:t>
          </a:r>
          <a:endParaRPr lang="en-US" sz="1700" kern="1200" dirty="0"/>
        </a:p>
      </dsp:txBody>
      <dsp:txXfrm>
        <a:off x="9451878" y="769178"/>
        <a:ext cx="1516187" cy="13290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5467A-2D4C-4D13-8008-9CEE6D995A89}"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AC2A3-7669-4BC0-81D1-E6A7FB231BED}" type="slidenum">
              <a:rPr lang="en-US" smtClean="0"/>
              <a:t>‹#›</a:t>
            </a:fld>
            <a:endParaRPr lang="en-US"/>
          </a:p>
        </p:txBody>
      </p:sp>
    </p:spTree>
    <p:extLst>
      <p:ext uri="{BB962C8B-B14F-4D97-AF65-F5344CB8AC3E}">
        <p14:creationId xmlns:p14="http://schemas.microsoft.com/office/powerpoint/2010/main" val="115509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Interleaved – Table Valued Function</a:t>
            </a:r>
          </a:p>
          <a:p>
            <a:r>
              <a:rPr lang="en-US"/>
              <a:t>Batch Mode Memory Grant– Query Grant, same procedure generating lot of output</a:t>
            </a:r>
          </a:p>
          <a:p>
            <a:r>
              <a:rPr lang="en-US"/>
              <a:t>Batch Mode Adaptive – Intelligent way of choosing Hash Match or Inner Loop</a:t>
            </a:r>
          </a:p>
          <a:p>
            <a:endParaRPr lang="en-US"/>
          </a:p>
          <a:p>
            <a:r>
              <a:rPr lang="en-US"/>
              <a:t>Explained through example below</a:t>
            </a:r>
          </a:p>
          <a:p>
            <a:endParaRPr lang="en-US"/>
          </a:p>
          <a:p>
            <a:endParaRPr lang="en-US"/>
          </a:p>
          <a:p>
            <a:r>
              <a:rPr lang="en-US"/>
              <a:t>Talk about Query Optimization, Plan Caching.. </a:t>
            </a:r>
            <a:r>
              <a:rPr lang="en-US" err="1"/>
              <a:t>etc</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8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SSRS is now a separate install..</a:t>
            </a:r>
          </a:p>
          <a:p>
            <a:endParaRPr lang="en-US"/>
          </a:p>
          <a:p>
            <a:r>
              <a:rPr lang="en-US"/>
              <a:t>Most customers might expect it to be part of the SQL Engine but is a change in order to allow for quicker updates.  If they download and install separately, they may need to capture their license key from a production installation (unless they are installing developer edition) since the download does not come from the volume licensing site.   </a:t>
            </a:r>
          </a:p>
          <a:p>
            <a:endParaRPr lang="en-US"/>
          </a:p>
          <a:p>
            <a:r>
              <a:rPr lang="en-US"/>
              <a:t>Machine learning (standalone) can be installed from the SQL ISO as well.  This is not the same as Machine Learning (in-database) which is a feature option in the SQL Server installation.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a:t>
            </a:fld>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2447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still use the Engine to install SSRS. But requires Internet Connection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a:t>
            </a:fld>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33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Setup now allows specifying initial </a:t>
            </a:r>
            <a:r>
              <a:rPr lang="en-US" err="1">
                <a:effectLst/>
              </a:rPr>
              <a:t>tempdb</a:t>
            </a:r>
            <a:r>
              <a:rPr lang="en-US">
                <a:effectLst/>
              </a:rPr>
              <a:t> file size up to </a:t>
            </a:r>
            <a:r>
              <a:rPr lang="en-US" b="1">
                <a:effectLst/>
              </a:rPr>
              <a:t>256 GB</a:t>
            </a:r>
            <a:r>
              <a:rPr lang="en-US">
                <a:effectLst/>
              </a:rPr>
              <a:t> (262,144 MB) per file, with a warning if the file size is set greater than 1GB with IFI not enabled.</a:t>
            </a:r>
          </a:p>
          <a:p>
            <a:endParaRPr lang="en-US">
              <a:effectLst/>
            </a:endParaRPr>
          </a:p>
          <a:p>
            <a:r>
              <a:rPr lang="en-US"/>
              <a:t>https://blogs.technet.microsoft.com/dataplatforminsider/2017/04/28/sql-server-community-driven-enhancements-in-sql-server-2017/</a:t>
            </a:r>
          </a:p>
          <a:p>
            <a:endParaRPr lang="en-US"/>
          </a:p>
          <a:p>
            <a:r>
              <a:rPr lang="en-US"/>
              <a:t>Other features are from SQL 2016 Installation and not highlighted on this slide</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C7DD1B-F37C-4560-8AF2-E71C76F14CED}"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580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995">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357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https://docs.microsoft.com/en-us/sql/relational-databases/graphs/sql-graph-overview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EA2D36-62E3-4C97-B754-4FB9CBABDF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0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https://docs.microsoft.com/en-us/sql/relational-databases/graphs/sql-graph-architecture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EA2D36-62E3-4C97-B754-4FB9CBABDF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1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44528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1553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7793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8314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70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1985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SQL Server 2017 CTP 2.1 has a bug where the offline experience does not work for Python. This will be fixed by RTM.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5375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Follow the instructions in</a:t>
            </a:r>
            <a:r>
              <a:rPr lang="en-US" baseline="0" dirty="0"/>
              <a:t> demo1_</a:t>
            </a:r>
            <a:r>
              <a:rPr lang="en-US" dirty="0"/>
              <a:t>justshowus\readme.txt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1483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sp_execute_external_script is an example of a special proc or specproc. The source code of the procedure can’t be found in the resource db. It is implemented in our source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technically don’t have to specify a query for input_data_set. You could run a R/Python script that just executes something and returns messages or returns a “result set” naturally.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78271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other “extensible” environments we have used in the past</a:t>
            </a:r>
          </a:p>
          <a:p>
            <a:endParaRPr lang="en-US" baseline="0" dirty="0"/>
          </a:p>
          <a:p>
            <a:r>
              <a:rPr lang="en-US" baseline="0" dirty="0"/>
              <a:t>SQLCLR</a:t>
            </a:r>
          </a:p>
          <a:p>
            <a:r>
              <a:rPr lang="en-US" baseline="0" dirty="0"/>
              <a:t>xproc</a:t>
            </a:r>
          </a:p>
          <a:p>
            <a:r>
              <a:rPr lang="en-US" baseline="0" dirty="0"/>
              <a:t>sp_OA</a:t>
            </a:r>
          </a:p>
          <a:p>
            <a:r>
              <a:rPr lang="en-US" baseline="0" dirty="0"/>
              <a:t>Linked servers</a:t>
            </a:r>
          </a:p>
          <a:p>
            <a:r>
              <a:rPr lang="en-US" baseline="0" dirty="0"/>
              <a:t>Full-text</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9617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deploy a “process pool” when launching scripts so when you run a script execution you will see more than one rterm/bxlserver pair. Since rterm is a windows console app you will also see a conhost.exe for each rterm.exe</a:t>
            </a:r>
          </a:p>
          <a:p>
            <a:endParaRPr lang="en-US" baseline="0" dirty="0"/>
          </a:p>
          <a:p>
            <a:r>
              <a:rPr lang="en-US" baseline="0" dirty="0"/>
              <a:t>Rterm = R runtime command interpreter</a:t>
            </a:r>
          </a:p>
          <a:p>
            <a:r>
              <a:rPr lang="en-US" baseline="0" dirty="0"/>
              <a:t>Python = Python command interpreter</a:t>
            </a:r>
          </a:p>
          <a:p>
            <a:r>
              <a:rPr lang="en-US" baseline="0" dirty="0"/>
              <a:t>Bxlserver = Microsoft R Server process which also hosts sqlsatellite.dll</a:t>
            </a:r>
          </a:p>
          <a:p>
            <a:endParaRPr lang="en-US" baseline="0" dirty="0"/>
          </a:p>
          <a:p>
            <a:r>
              <a:rPr lang="en-US" baseline="0" dirty="0"/>
              <a:t>Notes:</a:t>
            </a:r>
          </a:p>
          <a:p>
            <a:endParaRPr lang="en-US" baseline="0" dirty="0"/>
          </a:p>
          <a:p>
            <a:r>
              <a:rPr lang="en-US" baseline="0" dirty="0"/>
              <a:t>Memory requirements: SQL Server memory  needed to run your query and any memory needed to process your data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53205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instructions in</a:t>
            </a:r>
            <a:r>
              <a:rPr lang="en-US" baseline="0" dirty="0"/>
              <a:t> </a:t>
            </a:r>
            <a:r>
              <a:rPr lang="en-US" dirty="0"/>
              <a:t>insidesqlr\readme.txt</a:t>
            </a:r>
          </a:p>
          <a:p>
            <a:endParaRPr lang="en-US" dirty="0"/>
          </a:p>
          <a:p>
            <a:r>
              <a:rPr lang="en-US" dirty="0"/>
              <a:t>TODO: Show memory considerations for satellite processes based on queries</a:t>
            </a:r>
          </a:p>
          <a:p>
            <a:r>
              <a:rPr lang="en-US" dirty="0"/>
              <a:t>Put back in debugger to at least show SQL Server interleaved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31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Perhaps the #1 reason why SQL ML Services is a value proposition is because we are pushing the computing power of SQL Server queries and R/Python scripts to the server leaving the client to analyze the results (such as plots)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2883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4945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4668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effectLst/>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94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83383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664434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51774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Will we have time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03690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8641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27416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70337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Modify this one</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93291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cut slide</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67482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6938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effectLst/>
              </a:rPr>
              <a:t>https://docs.microsoft.com/en-us/sql/database-engine/availability-groups/windows/transactions-always-on-availability-and-database-mirroring</a:t>
            </a:r>
          </a:p>
          <a:p>
            <a:endParaRPr lang="en-US">
              <a:effectLst/>
            </a:endParaRPr>
          </a:p>
          <a:p>
            <a:r>
              <a:rPr lang="en-US">
                <a:effectLst/>
              </a:rPr>
              <a:t>In SQL Server 2016 and older versions, cross-database transactions for availability databases are supported as long as no two databases in a cross-database transaction are in the same instance. This also means that cross-database transactions are not supported if databases in the distributed transaction are in the same availability group. In SQL Server 2017, support for distributed transactions on availability databases includes databases in the same instance of SQL Server, or in different instances.  </a:t>
            </a:r>
          </a:p>
          <a:p>
            <a:endParaRPr lang="en-US">
              <a:effectLst/>
            </a:endParaRPr>
          </a:p>
          <a:p>
            <a:endParaRPr lang="en-US">
              <a:effectLst/>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8855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12/11/2018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10437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12/11/2018</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985724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effectLst/>
              </a:rPr>
              <a:t>CLUSTER_TYPE is a parameter that specifies the type of server cluster manager that manages an availability group.</a:t>
            </a:r>
          </a:p>
          <a:p>
            <a:r>
              <a:rPr lang="en-US">
                <a:effectLst/>
              </a:rPr>
              <a:t>WSFC is the default setting in a Windows cluster.</a:t>
            </a:r>
          </a:p>
          <a:p>
            <a:r>
              <a:rPr lang="en-US">
                <a:effectLst/>
              </a:rPr>
              <a:t>EXTERNAL is used to set up availability groups in Linux with Pacemaker. </a:t>
            </a:r>
          </a:p>
          <a:p>
            <a:r>
              <a:rPr lang="en-US">
                <a:effectLst/>
              </a:rPr>
              <a:t>Use NONE when you don’t want the availability group to use a cluster manager, such as WSFC in Windows, or Pacemaker on Linux</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43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effectLst/>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139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Automatic tuning in SQL Server 2017 notifies you whenever a potential performance issue is detected, and lets you apply corrective actions, or lets the Database Engine automatically fix performance problems. Automatic tuning in SQL Server 2017 enables you to identify and fix performance issues caused by </a:t>
            </a:r>
            <a:r>
              <a:rPr lang="en-US" sz="900" b="1" i="0" u="none" strike="noStrike" kern="1200">
                <a:solidFill>
                  <a:schemeClr val="tx1"/>
                </a:solidFill>
                <a:effectLst/>
                <a:latin typeface="Segoe UI Light" pitchFamily="34" charset="0"/>
                <a:ea typeface="+mn-ea"/>
                <a:cs typeface="+mn-cs"/>
              </a:rPr>
              <a:t>SQL plan choice regressions</a:t>
            </a:r>
            <a:r>
              <a:rPr lang="en-US" sz="900" b="0" i="0" u="none" strike="noStrike" kern="1200">
                <a:solidFill>
                  <a:schemeClr val="tx1"/>
                </a:solidFill>
                <a:effectLst/>
                <a:latin typeface="Segoe UI Light" pitchFamily="34" charset="0"/>
                <a:ea typeface="+mn-ea"/>
                <a:cs typeface="+mn-cs"/>
              </a:rPr>
              <a:t>.</a:t>
            </a:r>
          </a:p>
          <a:p>
            <a:endParaRPr lang="en-US" sz="900" b="0" i="0" u="none" strike="noStrike" kern="1200">
              <a:solidFill>
                <a:schemeClr val="tx1"/>
              </a:solidFill>
              <a:effectLst/>
              <a:latin typeface="Segoe UI Light" pitchFamily="34" charset="0"/>
              <a:ea typeface="+mn-ea"/>
              <a:cs typeface="+mn-cs"/>
            </a:endParaRPr>
          </a:p>
          <a:p>
            <a:r>
              <a:rPr lang="en-US"/>
              <a:t>Leverages Query store introduced in SQL server 2016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16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a:t>Source: https://docs.microsoft.com/en-us/sql/relational-databases/automatic-tuning/automatic-tuning#automatic-plan-correction</a:t>
            </a:r>
          </a:p>
          <a:p>
            <a:endParaRPr lang="en-GB" sz="1000"/>
          </a:p>
          <a:p>
            <a:r>
              <a:rPr lang="en-GB" sz="1000"/>
              <a:t>In addition to detection, the Database Engine can automatically switch to the last known good plan whenever the regression is detected.</a:t>
            </a:r>
          </a:p>
          <a:p>
            <a:r>
              <a:rPr lang="en-GB" sz="1000"/>
              <a:t>When the Database Engine applies a recommendation, it automatically monitors the performance of the forced plan. The forced plan will be retained until a recompile (for example, on next statistics or schema change) if that is better than the regressed plan. If the forced plan is not better than the regressed plan, the new plan will be unforced and the Database Engine will compile a new plan.</a:t>
            </a:r>
          </a:p>
          <a:p>
            <a:endParaRPr lang="en-GB" sz="1000"/>
          </a:p>
          <a:p>
            <a:r>
              <a:rPr lang="en-GB" sz="1000" b="1"/>
              <a:t>Enabling automatic plan choice correction</a:t>
            </a:r>
          </a:p>
          <a:p>
            <a:r>
              <a:rPr lang="en-GB" sz="1000"/>
              <a:t>The user can enable automatic tuning per database and specify that the last good plan should be forced whenever some plan change regression is detected. Automatic tuning is enabled using the following command:</a:t>
            </a:r>
          </a:p>
          <a:p>
            <a:r>
              <a:rPr lang="en-GB" sz="1000"/>
              <a:t>ALTER DATABASE current SET AUTOMATIC_TUNING ( FORCE_LAST_GOOD_PLAN = ON ); </a:t>
            </a:r>
          </a:p>
          <a:p>
            <a:r>
              <a:rPr lang="en-GB" sz="1000"/>
              <a:t>When you turn on this option, Database Engine will automatically force any recommendation where the estimated CPU gain is higher than 10 seconds, or the number of errors in the new plan is higher than the number of errors in the recommended plan—and verify that the forced plan is better than the current one.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268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7:27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028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0BDE-7A9C-487C-8E2C-8471806E69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46BC00-007C-43E4-8DD9-5A740305E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5E2D8-2EE4-436D-BB06-DC8F9491106D}"/>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FE27179B-0E14-4237-8478-B68789C3D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1EA9D-1F89-4AB2-924C-7EEAA6731427}"/>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49397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CF9A-E4F6-4036-934F-935D83D7E5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7D4392-BFFC-4B40-880A-14E25FBF2C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D8696-2069-4880-A1E3-AA470B3258AC}"/>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2047D9C3-DE0F-42A8-979E-58DA853B8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3DF2B-AA5E-4448-AF89-1B65E51A4481}"/>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345836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3D6D49-F2CF-43F0-A570-29659F8E7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BB1FB2-C500-4456-B237-E58BDB21D6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606B5-CB98-4D2F-999A-BAA2A808E2C2}"/>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5CBC25AF-66D8-409E-91D4-117EF578F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4B3BF-72B0-45CB-AED4-ED21D4786A4F}"/>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331924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6692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18224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5047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24458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genda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526" y="1420826"/>
            <a:ext cx="11660789" cy="2052030"/>
          </a:xfrm>
        </p:spPr>
        <p:txBody>
          <a:bodyPr tIns="91440" bIns="91440"/>
          <a:lstStyle>
            <a:lvl1pPr>
              <a:defRPr>
                <a:solidFill>
                  <a:srgbClr val="C00000"/>
                </a:solidFill>
                <a:latin typeface="Segoe UI Light" panose="020B0502040204020203" pitchFamily="34" charset="0"/>
                <a:ea typeface="Segoe UI Historic" panose="020B0502040204020203" pitchFamily="34" charset="0"/>
                <a:cs typeface="Segoe UI Light" panose="020B0502040204020203" pitchFamily="34" charset="0"/>
              </a:defRPr>
            </a:lvl1pPr>
            <a:lvl2pPr>
              <a:defRPr>
                <a:latin typeface="Segoe UI Light" panose="020B0502040204020203" pitchFamily="34" charset="0"/>
                <a:ea typeface="Segoe UI Historic" panose="020B0502040204020203" pitchFamily="34" charset="0"/>
                <a:cs typeface="Segoe UI Light" panose="020B0502040204020203" pitchFamily="34" charset="0"/>
              </a:defRPr>
            </a:lvl2pPr>
            <a:lvl3pPr>
              <a:defRPr>
                <a:latin typeface="Segoe UI Light" panose="020B0502040204020203" pitchFamily="34" charset="0"/>
                <a:ea typeface="Segoe UI Historic" panose="020B0502040204020203" pitchFamily="34" charset="0"/>
                <a:cs typeface="Segoe UI Light" panose="020B0502040204020203" pitchFamily="34" charset="0"/>
              </a:defRPr>
            </a:lvl3pPr>
            <a:lvl4pPr>
              <a:defRPr>
                <a:latin typeface="Segoe UI Light" panose="020B0502040204020203" pitchFamily="34" charset="0"/>
                <a:ea typeface="Segoe UI Historic" panose="020B0502040204020203" pitchFamily="34" charset="0"/>
                <a:cs typeface="Segoe UI Light" panose="020B0502040204020203" pitchFamily="34" charset="0"/>
              </a:defRPr>
            </a:lvl4pPr>
            <a:lvl5pPr>
              <a:defRPr>
                <a:latin typeface="Segoe UI Light" panose="020B0502040204020203" pitchFamily="34" charset="0"/>
                <a:ea typeface="Segoe UI Historic"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p:cNvGrpSpPr/>
          <p:nvPr/>
        </p:nvGrpSpPr>
        <p:grpSpPr>
          <a:xfrm>
            <a:off x="-1177" y="6603024"/>
            <a:ext cx="12192313" cy="265884"/>
            <a:chOff x="-1200" y="6644680"/>
            <a:chExt cx="12436794" cy="360970"/>
          </a:xfrm>
        </p:grpSpPr>
        <p:sp>
          <p:nvSpPr>
            <p:cNvPr id="9" name="TextBox 8"/>
            <p:cNvSpPr txBox="1"/>
            <p:nvPr/>
          </p:nvSpPr>
          <p:spPr>
            <a:xfrm>
              <a:off x="-1200" y="6644680"/>
              <a:ext cx="4147213" cy="360970"/>
            </a:xfrm>
            <a:prstGeom prst="rect">
              <a:avLst/>
            </a:prstGeom>
            <a:solidFill>
              <a:schemeClr val="accent1"/>
            </a:solidFill>
          </p:spPr>
          <p:txBody>
            <a:bodyPr wrap="square" lIns="457135" tIns="137141" rIns="365707" rtlCol="0">
              <a:noAutofit/>
            </a:bodyPr>
            <a:lstStyle/>
            <a:p>
              <a:pPr defTabSz="913793" fontAlgn="auto">
                <a:lnSpc>
                  <a:spcPts val="3000"/>
                </a:lnSpc>
                <a:spcBef>
                  <a:spcPts val="0"/>
                </a:spcBef>
                <a:spcAft>
                  <a:spcPts val="0"/>
                </a:spcAft>
              </a:pPr>
              <a:r>
                <a:rPr lang="en-US" sz="2800">
                  <a:solidFill>
                    <a:srgbClr val="FFFFFF"/>
                  </a:solidFill>
                  <a:latin typeface="Segoe UI Light"/>
                  <a:ea typeface="+mn-ea"/>
                  <a:cs typeface="+mn-cs"/>
                </a:rPr>
                <a:t> </a:t>
              </a:r>
            </a:p>
          </p:txBody>
        </p:sp>
        <p:sp>
          <p:nvSpPr>
            <p:cNvPr id="10" name="TextBox 9"/>
            <p:cNvSpPr txBox="1"/>
            <p:nvPr/>
          </p:nvSpPr>
          <p:spPr>
            <a:xfrm>
              <a:off x="4146013" y="6644680"/>
              <a:ext cx="8289581" cy="360970"/>
            </a:xfrm>
            <a:prstGeom prst="rect">
              <a:avLst/>
            </a:prstGeom>
            <a:solidFill>
              <a:schemeClr val="accent1">
                <a:lumMod val="75000"/>
              </a:schemeClr>
            </a:solidFill>
          </p:spPr>
          <p:txBody>
            <a:bodyPr wrap="square" lIns="457135" tIns="137141" rIns="365707" rtlCol="0">
              <a:noAutofit/>
            </a:bodyPr>
            <a:lstStyle/>
            <a:p>
              <a:pPr defTabSz="913793" fontAlgn="auto">
                <a:lnSpc>
                  <a:spcPts val="3000"/>
                </a:lnSpc>
                <a:spcBef>
                  <a:spcPts val="0"/>
                </a:spcBef>
                <a:spcAft>
                  <a:spcPts val="0"/>
                </a:spcAft>
              </a:pPr>
              <a:r>
                <a:rPr lang="en-US" sz="2800">
                  <a:solidFill>
                    <a:srgbClr val="FFFFFF"/>
                  </a:solidFill>
                  <a:latin typeface="Segoe UI Light"/>
                  <a:ea typeface="+mn-ea"/>
                  <a:cs typeface="+mn-cs"/>
                </a:rPr>
                <a:t> </a:t>
              </a:r>
            </a:p>
          </p:txBody>
        </p:sp>
      </p:grpSp>
    </p:spTree>
    <p:extLst>
      <p:ext uri="{BB962C8B-B14F-4D97-AF65-F5344CB8AC3E}">
        <p14:creationId xmlns:p14="http://schemas.microsoft.com/office/powerpoint/2010/main" val="25490123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3263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2785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69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33CB-7875-4A3F-AD2E-27D93B501D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55B3E-C7DA-4143-BB2F-F36898A517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C10F8-F7C9-42CB-962A-4FF13B74A4F9}"/>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31398C63-8ED7-4E18-A927-6BB71395B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29303-129F-4BEA-B0B2-F4727AF1493A}"/>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1600901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3629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5811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70E5-5882-421C-A758-599D3BACF4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00034-7E9B-4FD4-896F-AA5583E67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6DB43F-6088-4475-9E7D-72667FF66F06}"/>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4E0C6C44-53B2-4EDA-98A7-F3E4296EA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EF03C-F154-40FB-894A-E926A51C54BF}"/>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39503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8206-A78F-469E-9188-1342523CF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88045-CC5A-48CF-8593-236E14E03C9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CC412D-958E-4744-B28C-78EBDA6F97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2941E7-2F9C-4267-BD25-A4AF2074378F}"/>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6" name="Footer Placeholder 5">
            <a:extLst>
              <a:ext uri="{FF2B5EF4-FFF2-40B4-BE49-F238E27FC236}">
                <a16:creationId xmlns:a16="http://schemas.microsoft.com/office/drawing/2014/main" id="{B2F495E6-3ACB-49D7-A24B-834D23C44F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FCBC1-7FD4-49C8-AF41-247169904D3D}"/>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191012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1BF9-9A23-4469-B39C-FB10F42068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5ECA19-7323-47C4-A081-B9D4A9423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6EF13F-3EB8-4D89-916A-71D504A2FB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9C61C2-D06B-4DFD-9E6A-BB31DC499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346389-F940-4DD0-A511-891A5997C5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6A50E0-DB78-4F25-AA32-FDD52D51505E}"/>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8" name="Footer Placeholder 7">
            <a:extLst>
              <a:ext uri="{FF2B5EF4-FFF2-40B4-BE49-F238E27FC236}">
                <a16:creationId xmlns:a16="http://schemas.microsoft.com/office/drawing/2014/main" id="{9C7E2D35-E44F-412F-9423-4644793F8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71022F-442A-4FB8-90E6-07770985428C}"/>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57760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C80C-7D5B-4271-9244-FEAEF6D353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BF8D79-832B-4F9B-B5D4-1F74E54CFD13}"/>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4" name="Footer Placeholder 3">
            <a:extLst>
              <a:ext uri="{FF2B5EF4-FFF2-40B4-BE49-F238E27FC236}">
                <a16:creationId xmlns:a16="http://schemas.microsoft.com/office/drawing/2014/main" id="{0DDF67E9-63EC-4B1D-93DA-B5D62FED2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767A09-5E9F-4B5B-BC8D-C1F5D5E477BB}"/>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14381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85A16-1094-413B-BDA9-E501C97AB99D}"/>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3" name="Footer Placeholder 2">
            <a:extLst>
              <a:ext uri="{FF2B5EF4-FFF2-40B4-BE49-F238E27FC236}">
                <a16:creationId xmlns:a16="http://schemas.microsoft.com/office/drawing/2014/main" id="{CA42BA84-46A1-479E-97ED-4A6047172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36E23-AC52-433C-8694-744F1BAE2646}"/>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166482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DDCC-1789-4FAB-A229-F26A20194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47D747-B7D9-4240-AEE5-D2D163DB9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AB8F57-ABAB-4B3E-BC18-CC79F7491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0625AF-68EA-4CCB-9B9F-B63BDDD7E6BC}"/>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6" name="Footer Placeholder 5">
            <a:extLst>
              <a:ext uri="{FF2B5EF4-FFF2-40B4-BE49-F238E27FC236}">
                <a16:creationId xmlns:a16="http://schemas.microsoft.com/office/drawing/2014/main" id="{2949AC05-C77E-4D18-9E10-8EC77B38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321B1-F424-4067-92F6-B149569909A7}"/>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4059466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D259-20A4-4275-B9F6-FFE1864024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24A96A-D15A-4633-A1E1-F3C779438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FBCA60-97A1-4CF9-BC38-A9EF2DEA8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907A24-8D0D-441C-A690-719F75AA1449}"/>
              </a:ext>
            </a:extLst>
          </p:cNvPr>
          <p:cNvSpPr>
            <a:spLocks noGrp="1"/>
          </p:cNvSpPr>
          <p:nvPr>
            <p:ph type="dt" sz="half" idx="10"/>
          </p:nvPr>
        </p:nvSpPr>
        <p:spPr/>
        <p:txBody>
          <a:bodyPr/>
          <a:lstStyle/>
          <a:p>
            <a:fld id="{ED5D7761-7C47-40ED-9830-0111B9C1355B}" type="datetimeFigureOut">
              <a:rPr lang="en-US" smtClean="0"/>
              <a:t>12/11/2018</a:t>
            </a:fld>
            <a:endParaRPr lang="en-US"/>
          </a:p>
        </p:txBody>
      </p:sp>
      <p:sp>
        <p:nvSpPr>
          <p:cNvPr id="6" name="Footer Placeholder 5">
            <a:extLst>
              <a:ext uri="{FF2B5EF4-FFF2-40B4-BE49-F238E27FC236}">
                <a16:creationId xmlns:a16="http://schemas.microsoft.com/office/drawing/2014/main" id="{E0446AEA-9738-4C8D-B462-40AF6BE49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C9336-C01D-4BAF-B96A-3356CD6E298D}"/>
              </a:ext>
            </a:extLst>
          </p:cNvPr>
          <p:cNvSpPr>
            <a:spLocks noGrp="1"/>
          </p:cNvSpPr>
          <p:nvPr>
            <p:ph type="sldNum" sz="quarter" idx="12"/>
          </p:nvPr>
        </p:nvSpPr>
        <p:spPr/>
        <p:txBody>
          <a:bodyPr/>
          <a:lstStyle/>
          <a:p>
            <a:fld id="{0D43625F-0D1A-489F-913B-E68CBB4A69EB}" type="slidenum">
              <a:rPr lang="en-US" smtClean="0"/>
              <a:t>‹#›</a:t>
            </a:fld>
            <a:endParaRPr lang="en-US"/>
          </a:p>
        </p:txBody>
      </p:sp>
    </p:spTree>
    <p:extLst>
      <p:ext uri="{BB962C8B-B14F-4D97-AF65-F5344CB8AC3E}">
        <p14:creationId xmlns:p14="http://schemas.microsoft.com/office/powerpoint/2010/main" val="3077710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9D557-50AA-4623-A159-322ECF331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41C387-DE84-4D91-BC20-3020F8000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12B18-8D21-4B51-8C4E-53898EB22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D7761-7C47-40ED-9830-0111B9C1355B}" type="datetimeFigureOut">
              <a:rPr lang="en-US" smtClean="0"/>
              <a:t>12/11/2018</a:t>
            </a:fld>
            <a:endParaRPr lang="en-US"/>
          </a:p>
        </p:txBody>
      </p:sp>
      <p:sp>
        <p:nvSpPr>
          <p:cNvPr id="5" name="Footer Placeholder 4">
            <a:extLst>
              <a:ext uri="{FF2B5EF4-FFF2-40B4-BE49-F238E27FC236}">
                <a16:creationId xmlns:a16="http://schemas.microsoft.com/office/drawing/2014/main" id="{ACC4468D-C6CF-41E1-9D5E-83CD095CFA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7904B3-F8FA-4CEA-9380-694AE2809F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3625F-0D1A-489F-913B-E68CBB4A69EB}" type="slidenum">
              <a:rPr lang="en-US" smtClean="0"/>
              <a:t>‹#›</a:t>
            </a:fld>
            <a:endParaRPr lang="en-US"/>
          </a:p>
        </p:txBody>
      </p:sp>
    </p:spTree>
    <p:extLst>
      <p:ext uri="{BB962C8B-B14F-4D97-AF65-F5344CB8AC3E}">
        <p14:creationId xmlns:p14="http://schemas.microsoft.com/office/powerpoint/2010/main" val="1688076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msdn.microsoft.com/en-us/microsoft-r/index"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docs.microsoft.com/en-us/sql/advanced-analytics/r/getting-started-with-sql-server-r-services#step-2-develop-your-r-or-python-solutions"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jpg"/><Relationship Id="rId4" Type="http://schemas.openxmlformats.org/officeDocument/2006/relationships/diagramLayout" Target="../diagrams/layout2.xml"/><Relationship Id="rId9" Type="http://schemas.openxmlformats.org/officeDocument/2006/relationships/hyperlink" Target="https://www.python.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hyperlink" Target="https://docs.microsoft.com/en-us/sql/advanced-analytics/r/installing-sql-server-r-services-on-an-azure-virtual-machine"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hyperlink" Target="https://docs.microsoft.com/en-us/sql/advanced-analytics/r/installing-ml-components-without-internet-access"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8" Type="http://schemas.openxmlformats.org/officeDocument/2006/relationships/hyperlink" Target="http://www.r-tutor.com/r-introduction/data-frame" TargetMode="External"/><Relationship Id="rId3" Type="http://schemas.openxmlformats.org/officeDocument/2006/relationships/hyperlink" Target="https://docs.python.org/2/library/functions.html#execfile" TargetMode="External"/><Relationship Id="rId7" Type="http://schemas.openxmlformats.org/officeDocument/2006/relationships/hyperlink" Target="https://www.python.org/about/gettingstarted/"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www.r-bloggers.com/a-primer-in-functional-programming-in-r-exercises-part-1/" TargetMode="External"/><Relationship Id="rId5" Type="http://schemas.openxmlformats.org/officeDocument/2006/relationships/hyperlink" Target="https://docs.microsoft.com/en-us/sql/advanced-analytics/tutorials/sqldev-py5-train-and-save-a-model-using-t-sql" TargetMode="External"/><Relationship Id="rId4" Type="http://schemas.openxmlformats.org/officeDocument/2006/relationships/hyperlink" Target="https://stat.ethz.ch/R-manual/R-devel/library/base/html/source.html" TargetMode="External"/><Relationship Id="rId9" Type="http://schemas.openxmlformats.org/officeDocument/2006/relationships/hyperlink" Target="http://pandas.pydata.org/pandas-docs/stable/generated/pandas.DataFrame.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msdn.microsoft.com/en-us/library/windows/desktop/ms684161(v=vs.85).aspx"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tgmstat.wordpress.com/2013/09/25/profiling-r-code/"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hyperlink" Target="https://docs.python.org/2/library/profile.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sql/advanced-analytics/r/upgrade-and-installation-faq-sql-server-r-services"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hyperlink" Target="https://blogs.msdn.microsoft.com/sqlcat/2016/06/16/early-customer-experiences-with-sql-server-r-services/" TargetMode="External"/><Relationship Id="rId4" Type="http://schemas.openxmlformats.org/officeDocument/2006/relationships/hyperlink" Target="https://technet.microsoft.com/en-us/library/dn221980(v=ws.11).aspx"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logs.msdn.microsoft.com/sql_server_team/a-walkthrough-of-loan-classification-using-sql-server-2016-r-services/" TargetMode="External"/><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hyperlink" Target="https://msdn.microsoft.com/en-us/library/mt590869.aspx"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 Id="rId5" Type="http://schemas.openxmlformats.org/officeDocument/2006/relationships/hyperlink" Target="https://msdn.microsoft.com/en-us/library/mt591988.aspx" TargetMode="External"/><Relationship Id="rId4" Type="http://schemas.openxmlformats.org/officeDocument/2006/relationships/hyperlink" Target="https://msdn.microsoft.com/en-US/library/mt653951.aspx" TargetMode="Externa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121C5-F259-435E-93F8-2ED9D462E244}"/>
              </a:ext>
            </a:extLst>
          </p:cNvPr>
          <p:cNvPicPr/>
          <p:nvPr/>
        </p:nvPicPr>
        <p:blipFill>
          <a:blip r:embed="rId3"/>
          <a:stretch>
            <a:fillRect/>
          </a:stretch>
        </p:blipFill>
        <p:spPr>
          <a:xfrm>
            <a:off x="3332024" y="1969165"/>
            <a:ext cx="8223447" cy="3999706"/>
          </a:xfrm>
          <a:prstGeom prst="rect">
            <a:avLst/>
          </a:prstGeom>
        </p:spPr>
      </p:pic>
      <p:sp>
        <p:nvSpPr>
          <p:cNvPr id="2" name="Title 1">
            <a:extLst>
              <a:ext uri="{FF2B5EF4-FFF2-40B4-BE49-F238E27FC236}">
                <a16:creationId xmlns:a16="http://schemas.microsoft.com/office/drawing/2014/main" id="{3329BE75-74E3-4CF6-B197-7181E06F6148}"/>
              </a:ext>
            </a:extLst>
          </p:cNvPr>
          <p:cNvSpPr>
            <a:spLocks noGrp="1"/>
          </p:cNvSpPr>
          <p:nvPr>
            <p:ph type="title"/>
          </p:nvPr>
        </p:nvSpPr>
        <p:spPr>
          <a:xfrm>
            <a:off x="838200" y="171625"/>
            <a:ext cx="2840182" cy="2370811"/>
          </a:xfrm>
        </p:spPr>
        <p:txBody>
          <a:bodyPr vert="horz" lIns="89642" tIns="44821" rIns="89642" bIns="44821" rtlCol="0" anchor="ctr">
            <a:normAutofit/>
          </a:bodyPr>
          <a:lstStyle/>
          <a:p>
            <a:pPr defTabSz="896386"/>
            <a:r>
              <a:rPr lang="en-US" sz="3137" dirty="0">
                <a:solidFill>
                  <a:srgbClr val="FFFFFF"/>
                </a:solidFill>
              </a:rPr>
              <a:t>Adaptive Query Processing Feature Family</a:t>
            </a:r>
          </a:p>
        </p:txBody>
      </p:sp>
    </p:spTree>
    <p:extLst>
      <p:ext uri="{BB962C8B-B14F-4D97-AF65-F5344CB8AC3E}">
        <p14:creationId xmlns:p14="http://schemas.microsoft.com/office/powerpoint/2010/main" val="3063744262"/>
      </p:ext>
    </p:extLst>
  </p:cSld>
  <p:clrMapOvr>
    <a:masterClrMapping/>
  </p:clrMapOvr>
  <mc:AlternateContent xmlns:mc="http://schemas.openxmlformats.org/markup-compatibility/2006" xmlns:p14="http://schemas.microsoft.com/office/powerpoint/2010/main">
    <mc:Choice Requires="p14">
      <p:transition spd="slow" p14:dur="2000" advTm="29656"/>
    </mc:Choice>
    <mc:Fallback xmlns="">
      <p:transition spd="slow" advTm="296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957"/>
            <a:ext cx="11655078" cy="572435"/>
          </a:xfrm>
        </p:spPr>
        <p:txBody>
          <a:bodyPr>
            <a:normAutofit fontScale="90000"/>
          </a:bodyPr>
          <a:lstStyle/>
          <a:p>
            <a:r>
              <a:rPr lang="en-US" sz="4705">
                <a:solidFill>
                  <a:srgbClr val="0078D7"/>
                </a:solidFill>
              </a:rPr>
              <a:t>Installation Changes</a:t>
            </a:r>
          </a:p>
        </p:txBody>
      </p:sp>
      <p:grpSp>
        <p:nvGrpSpPr>
          <p:cNvPr id="9" name="Group 8"/>
          <p:cNvGrpSpPr/>
          <p:nvPr/>
        </p:nvGrpSpPr>
        <p:grpSpPr>
          <a:xfrm>
            <a:off x="8724536" y="277548"/>
            <a:ext cx="1962785" cy="334916"/>
            <a:chOff x="3477083" y="6482077"/>
            <a:chExt cx="2002143" cy="341632"/>
          </a:xfrm>
        </p:grpSpPr>
        <p:sp>
          <p:nvSpPr>
            <p:cNvPr id="10" name="Rectangle 9"/>
            <p:cNvSpPr/>
            <p:nvPr/>
          </p:nvSpPr>
          <p:spPr>
            <a:xfrm>
              <a:off x="3627437" y="6482077"/>
              <a:ext cx="1851789" cy="341632"/>
            </a:xfrm>
            <a:prstGeom prst="rect">
              <a:avLst/>
            </a:prstGeom>
          </p:spPr>
          <p:txBody>
            <a:bodyPr wrap="none">
              <a:spAutoFit/>
            </a:bodyPr>
            <a:lstStyle/>
            <a:p>
              <a:pPr defTabSz="896386">
                <a:lnSpc>
                  <a:spcPct val="90000"/>
                </a:lnSpc>
                <a:spcAft>
                  <a:spcPts val="588"/>
                </a:spcAft>
                <a:defRPr/>
              </a:pPr>
              <a:r>
                <a:rPr lang="en-US" sz="1765" kern="0">
                  <a:gradFill>
                    <a:gsLst>
                      <a:gs pos="0">
                        <a:srgbClr val="2C2C2C"/>
                      </a:gs>
                      <a:gs pos="100000">
                        <a:srgbClr val="2C2C2C"/>
                      </a:gs>
                    </a:gsLst>
                  </a:gradFill>
                  <a:latin typeface="Segoe UI" charset="0"/>
                  <a:ea typeface="MS PGothic" charset="0"/>
                </a:rPr>
                <a:t>SQL Server 2017</a:t>
              </a:r>
            </a:p>
          </p:txBody>
        </p:sp>
        <p:sp>
          <p:nvSpPr>
            <p:cNvPr id="13" name="Oval 12"/>
            <p:cNvSpPr/>
            <p:nvPr/>
          </p:nvSpPr>
          <p:spPr bwMode="auto">
            <a:xfrm>
              <a:off x="3477083" y="6538593"/>
              <a:ext cx="228600" cy="2286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2C2C2C"/>
                    </a:gs>
                    <a:gs pos="100000">
                      <a:srgbClr val="2C2C2C"/>
                    </a:gs>
                  </a:gsLst>
                  <a:lin ang="5400000" scaled="0"/>
                </a:gradFill>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865658B7-B7C8-4A66-8CDC-F16E5A99B493}"/>
              </a:ext>
            </a:extLst>
          </p:cNvPr>
          <p:cNvSpPr txBox="1"/>
          <p:nvPr/>
        </p:nvSpPr>
        <p:spPr>
          <a:xfrm>
            <a:off x="1" y="6512202"/>
            <a:ext cx="3731368" cy="345312"/>
          </a:xfrm>
          <a:prstGeom prst="rect">
            <a:avLst/>
          </a:prstGeom>
          <a:noFill/>
        </p:spPr>
        <p:txBody>
          <a:bodyPr wrap="square" lIns="358570" tIns="143428" rIns="179285" bIns="143428" rtlCol="0" anchor="ctr" anchorCtr="0">
            <a:noAutofit/>
          </a:bodyPr>
          <a:lstStyle/>
          <a:p>
            <a:pPr defTabSz="896386">
              <a:lnSpc>
                <a:spcPct val="90000"/>
              </a:lnSpc>
              <a:spcAft>
                <a:spcPts val="588"/>
              </a:spcAft>
              <a:defRPr/>
            </a:pPr>
            <a:r>
              <a:rPr lang="en-US" sz="1372" ker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Installation</a:t>
            </a:r>
          </a:p>
        </p:txBody>
      </p:sp>
      <p:pic>
        <p:nvPicPr>
          <p:cNvPr id="14" name="Picture 13">
            <a:extLst>
              <a:ext uri="{FF2B5EF4-FFF2-40B4-BE49-F238E27FC236}">
                <a16:creationId xmlns:a16="http://schemas.microsoft.com/office/drawing/2014/main" id="{B4CD861D-A134-4F23-864A-80882F26E102}"/>
              </a:ext>
            </a:extLst>
          </p:cNvPr>
          <p:cNvPicPr>
            <a:picLocks noChangeAspect="1"/>
          </p:cNvPicPr>
          <p:nvPr/>
        </p:nvPicPr>
        <p:blipFill>
          <a:blip r:embed="rId3"/>
          <a:stretch>
            <a:fillRect/>
          </a:stretch>
        </p:blipFill>
        <p:spPr>
          <a:xfrm>
            <a:off x="268928" y="976241"/>
            <a:ext cx="7246101" cy="5332813"/>
          </a:xfrm>
          <a:prstGeom prst="rect">
            <a:avLst/>
          </a:prstGeom>
        </p:spPr>
      </p:pic>
      <p:sp>
        <p:nvSpPr>
          <p:cNvPr id="24" name="Line Callout 1 (Border and Accent Bar) 23"/>
          <p:cNvSpPr/>
          <p:nvPr/>
        </p:nvSpPr>
        <p:spPr bwMode="auto">
          <a:xfrm>
            <a:off x="8724641" y="5072446"/>
            <a:ext cx="3137487" cy="1136965"/>
          </a:xfrm>
          <a:prstGeom prst="accentBorderCallout1">
            <a:avLst>
              <a:gd name="adj1" fmla="val 18750"/>
              <a:gd name="adj2" fmla="val -8333"/>
              <a:gd name="adj3" fmla="val 48972"/>
              <a:gd name="adj4" fmla="val -119610"/>
            </a:avLst>
          </a:prstGeom>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a:gradFill>
                  <a:gsLst>
                    <a:gs pos="0">
                      <a:srgbClr val="FFFFFF"/>
                    </a:gs>
                    <a:gs pos="100000">
                      <a:srgbClr val="FFFFFF"/>
                    </a:gs>
                  </a:gsLst>
                  <a:lin ang="5400000" scaled="0"/>
                </a:gradFill>
              </a:rPr>
              <a:t>Machine Learning is now a separate install and also available in the Engine Install</a:t>
            </a:r>
          </a:p>
        </p:txBody>
      </p:sp>
      <p:sp>
        <p:nvSpPr>
          <p:cNvPr id="4" name="Rectangle 3">
            <a:extLst>
              <a:ext uri="{FF2B5EF4-FFF2-40B4-BE49-F238E27FC236}">
                <a16:creationId xmlns:a16="http://schemas.microsoft.com/office/drawing/2014/main" id="{DC402F63-638B-4235-BC9C-674EAB3BC9AA}"/>
              </a:ext>
            </a:extLst>
          </p:cNvPr>
          <p:cNvSpPr/>
          <p:nvPr/>
        </p:nvSpPr>
        <p:spPr>
          <a:xfrm>
            <a:off x="5715542" y="3247965"/>
            <a:ext cx="729687" cy="363946"/>
          </a:xfrm>
          <a:prstGeom prst="rect">
            <a:avLst/>
          </a:prstGeom>
        </p:spPr>
        <p:txBody>
          <a:bodyPr wrap="none">
            <a:spAutoFit/>
          </a:bodyPr>
          <a:lstStyle/>
          <a:p>
            <a:r>
              <a:rPr lang="en-US" sz="1765" kern="0">
                <a:gradFill>
                  <a:gsLst>
                    <a:gs pos="0">
                      <a:srgbClr val="FFFFFF"/>
                    </a:gs>
                    <a:gs pos="100000">
                      <a:srgbClr val="FFFFFF"/>
                    </a:gs>
                  </a:gsLst>
                  <a:lin ang="5400000" scaled="0"/>
                </a:gradFill>
              </a:rPr>
              <a:t>install</a:t>
            </a:r>
            <a:endParaRPr lang="en-US" sz="1765"/>
          </a:p>
        </p:txBody>
      </p:sp>
      <p:sp>
        <p:nvSpPr>
          <p:cNvPr id="15" name="Line Callout 1 (Border and Accent Bar) 23">
            <a:extLst>
              <a:ext uri="{FF2B5EF4-FFF2-40B4-BE49-F238E27FC236}">
                <a16:creationId xmlns:a16="http://schemas.microsoft.com/office/drawing/2014/main" id="{DCA3E5F2-6F57-4784-A779-FA01ED638888}"/>
              </a:ext>
            </a:extLst>
          </p:cNvPr>
          <p:cNvSpPr/>
          <p:nvPr/>
        </p:nvSpPr>
        <p:spPr bwMode="auto">
          <a:xfrm>
            <a:off x="8730887" y="3429001"/>
            <a:ext cx="3137487" cy="1136965"/>
          </a:xfrm>
          <a:prstGeom prst="accentBorderCallout1">
            <a:avLst>
              <a:gd name="adj1" fmla="val 18750"/>
              <a:gd name="adj2" fmla="val -8333"/>
              <a:gd name="adj3" fmla="val -119516"/>
              <a:gd name="adj4" fmla="val -168143"/>
            </a:avLst>
          </a:prstGeom>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a:gradFill>
                  <a:gsLst>
                    <a:gs pos="0">
                      <a:srgbClr val="FFFFFF"/>
                    </a:gs>
                    <a:gs pos="100000">
                      <a:srgbClr val="FFFFFF"/>
                    </a:gs>
                  </a:gsLst>
                  <a:lin ang="5400000" scaled="0"/>
                </a:gradFill>
              </a:rPr>
              <a:t>SSRS is now a separate install</a:t>
            </a:r>
          </a:p>
        </p:txBody>
      </p:sp>
    </p:spTree>
    <p:extLst>
      <p:ext uri="{BB962C8B-B14F-4D97-AF65-F5344CB8AC3E}">
        <p14:creationId xmlns:p14="http://schemas.microsoft.com/office/powerpoint/2010/main" val="8026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957"/>
            <a:ext cx="11655078" cy="572435"/>
          </a:xfrm>
        </p:spPr>
        <p:txBody>
          <a:bodyPr>
            <a:normAutofit fontScale="90000"/>
          </a:bodyPr>
          <a:lstStyle/>
          <a:p>
            <a:r>
              <a:rPr lang="en-US" sz="4705">
                <a:solidFill>
                  <a:srgbClr val="0078D7"/>
                </a:solidFill>
              </a:rPr>
              <a:t>SSRS – Setup</a:t>
            </a:r>
          </a:p>
        </p:txBody>
      </p:sp>
      <p:grpSp>
        <p:nvGrpSpPr>
          <p:cNvPr id="9" name="Group 8"/>
          <p:cNvGrpSpPr/>
          <p:nvPr/>
        </p:nvGrpSpPr>
        <p:grpSpPr>
          <a:xfrm>
            <a:off x="8724536" y="277548"/>
            <a:ext cx="1962785" cy="334916"/>
            <a:chOff x="3477083" y="6482077"/>
            <a:chExt cx="2002143" cy="341632"/>
          </a:xfrm>
        </p:grpSpPr>
        <p:sp>
          <p:nvSpPr>
            <p:cNvPr id="10" name="Rectangle 9"/>
            <p:cNvSpPr/>
            <p:nvPr/>
          </p:nvSpPr>
          <p:spPr>
            <a:xfrm>
              <a:off x="3627437" y="6482077"/>
              <a:ext cx="1851789" cy="341632"/>
            </a:xfrm>
            <a:prstGeom prst="rect">
              <a:avLst/>
            </a:prstGeom>
          </p:spPr>
          <p:txBody>
            <a:bodyPr wrap="none">
              <a:spAutoFit/>
            </a:bodyPr>
            <a:lstStyle/>
            <a:p>
              <a:pPr defTabSz="896386">
                <a:lnSpc>
                  <a:spcPct val="90000"/>
                </a:lnSpc>
                <a:spcAft>
                  <a:spcPts val="588"/>
                </a:spcAft>
                <a:defRPr/>
              </a:pPr>
              <a:r>
                <a:rPr lang="en-US" sz="1765" kern="0">
                  <a:gradFill>
                    <a:gsLst>
                      <a:gs pos="0">
                        <a:srgbClr val="2C2C2C"/>
                      </a:gs>
                      <a:gs pos="100000">
                        <a:srgbClr val="2C2C2C"/>
                      </a:gs>
                    </a:gsLst>
                  </a:gradFill>
                  <a:latin typeface="Segoe UI" charset="0"/>
                  <a:ea typeface="MS PGothic" charset="0"/>
                </a:rPr>
                <a:t>SQL Server 2017</a:t>
              </a:r>
            </a:p>
          </p:txBody>
        </p:sp>
        <p:sp>
          <p:nvSpPr>
            <p:cNvPr id="13" name="Oval 12"/>
            <p:cNvSpPr/>
            <p:nvPr/>
          </p:nvSpPr>
          <p:spPr bwMode="auto">
            <a:xfrm>
              <a:off x="3477083" y="6538593"/>
              <a:ext cx="228600" cy="2286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2C2C2C"/>
                    </a:gs>
                    <a:gs pos="100000">
                      <a:srgbClr val="2C2C2C"/>
                    </a:gs>
                  </a:gsLst>
                  <a:lin ang="5400000" scaled="0"/>
                </a:gradFill>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865658B7-B7C8-4A66-8CDC-F16E5A99B493}"/>
              </a:ext>
            </a:extLst>
          </p:cNvPr>
          <p:cNvSpPr txBox="1"/>
          <p:nvPr/>
        </p:nvSpPr>
        <p:spPr>
          <a:xfrm>
            <a:off x="1" y="6512202"/>
            <a:ext cx="3731368" cy="345312"/>
          </a:xfrm>
          <a:prstGeom prst="rect">
            <a:avLst/>
          </a:prstGeom>
          <a:noFill/>
        </p:spPr>
        <p:txBody>
          <a:bodyPr wrap="square" lIns="358570" tIns="143428" rIns="179285" bIns="143428" rtlCol="0" anchor="ctr" anchorCtr="0">
            <a:noAutofit/>
          </a:bodyPr>
          <a:lstStyle/>
          <a:p>
            <a:pPr defTabSz="896386">
              <a:lnSpc>
                <a:spcPct val="90000"/>
              </a:lnSpc>
              <a:spcAft>
                <a:spcPts val="588"/>
              </a:spcAft>
              <a:defRPr/>
            </a:pPr>
            <a:r>
              <a:rPr lang="en-US" sz="1372" kern="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Installation</a:t>
            </a:r>
          </a:p>
        </p:txBody>
      </p:sp>
      <p:pic>
        <p:nvPicPr>
          <p:cNvPr id="11" name="Picture 10">
            <a:extLst>
              <a:ext uri="{FF2B5EF4-FFF2-40B4-BE49-F238E27FC236}">
                <a16:creationId xmlns:a16="http://schemas.microsoft.com/office/drawing/2014/main" id="{CAEBFDE1-ACB6-4D18-A596-48449DF0B51E}"/>
              </a:ext>
            </a:extLst>
          </p:cNvPr>
          <p:cNvPicPr>
            <a:picLocks noChangeAspect="1"/>
          </p:cNvPicPr>
          <p:nvPr/>
        </p:nvPicPr>
        <p:blipFill>
          <a:blip r:embed="rId3"/>
          <a:stretch>
            <a:fillRect/>
          </a:stretch>
        </p:blipFill>
        <p:spPr>
          <a:xfrm>
            <a:off x="268928" y="1192732"/>
            <a:ext cx="7740113" cy="4598990"/>
          </a:xfrm>
          <a:prstGeom prst="rect">
            <a:avLst/>
          </a:prstGeom>
        </p:spPr>
      </p:pic>
      <p:sp>
        <p:nvSpPr>
          <p:cNvPr id="24" name="Line Callout 1 (Border and Accent Bar) 23"/>
          <p:cNvSpPr/>
          <p:nvPr/>
        </p:nvSpPr>
        <p:spPr bwMode="auto">
          <a:xfrm>
            <a:off x="9009381" y="4748676"/>
            <a:ext cx="2914937" cy="1195233"/>
          </a:xfrm>
          <a:prstGeom prst="accentBorderCallout1">
            <a:avLst>
              <a:gd name="adj1" fmla="val 18750"/>
              <a:gd name="adj2" fmla="val -8333"/>
              <a:gd name="adj3" fmla="val -174956"/>
              <a:gd name="adj4" fmla="val -113488"/>
            </a:avLst>
          </a:prstGeom>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a:gradFill>
                  <a:gsLst>
                    <a:gs pos="0">
                      <a:srgbClr val="FFFFFF"/>
                    </a:gs>
                    <a:gs pos="100000">
                      <a:srgbClr val="FFFFFF"/>
                    </a:gs>
                  </a:gsLst>
                  <a:lin ang="5400000" scaled="0"/>
                </a:gradFill>
              </a:rPr>
              <a:t>At the Instance Selection, you have a separate option to install SSRS</a:t>
            </a:r>
          </a:p>
        </p:txBody>
      </p:sp>
    </p:spTree>
    <p:extLst>
      <p:ext uri="{BB962C8B-B14F-4D97-AF65-F5344CB8AC3E}">
        <p14:creationId xmlns:p14="http://schemas.microsoft.com/office/powerpoint/2010/main" val="82201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929" y="1192732"/>
            <a:ext cx="7028138" cy="5277539"/>
          </a:xfrm>
          <a:prstGeom prst="rect">
            <a:avLst/>
          </a:prstGeom>
        </p:spPr>
      </p:pic>
      <p:sp>
        <p:nvSpPr>
          <p:cNvPr id="17" name="Title 16"/>
          <p:cNvSpPr>
            <a:spLocks noGrp="1"/>
          </p:cNvSpPr>
          <p:nvPr>
            <p:ph type="title"/>
          </p:nvPr>
        </p:nvSpPr>
        <p:spPr>
          <a:xfrm>
            <a:off x="269239" y="287343"/>
            <a:ext cx="7740113" cy="781829"/>
          </a:xfrm>
        </p:spPr>
        <p:txBody>
          <a:bodyPr/>
          <a:lstStyle/>
          <a:p>
            <a:r>
              <a:rPr lang="en-US" sz="4705" err="1">
                <a:solidFill>
                  <a:srgbClr val="0078D7"/>
                </a:solidFill>
              </a:rPr>
              <a:t>TempDB</a:t>
            </a:r>
            <a:r>
              <a:rPr lang="en-US" sz="4705">
                <a:solidFill>
                  <a:srgbClr val="0078D7"/>
                </a:solidFill>
              </a:rPr>
              <a:t> – Setup</a:t>
            </a:r>
          </a:p>
        </p:txBody>
      </p:sp>
      <p:sp>
        <p:nvSpPr>
          <p:cNvPr id="12" name="TextBox 11">
            <a:extLst>
              <a:ext uri="{FF2B5EF4-FFF2-40B4-BE49-F238E27FC236}">
                <a16:creationId xmlns:a16="http://schemas.microsoft.com/office/drawing/2014/main" id="{865658B7-B7C8-4A66-8CDC-F16E5A99B493}"/>
              </a:ext>
            </a:extLst>
          </p:cNvPr>
          <p:cNvSpPr txBox="1"/>
          <p:nvPr/>
        </p:nvSpPr>
        <p:spPr>
          <a:xfrm>
            <a:off x="1" y="6512202"/>
            <a:ext cx="3731368" cy="345312"/>
          </a:xfrm>
          <a:prstGeom prst="rect">
            <a:avLst/>
          </a:prstGeom>
          <a:noFill/>
        </p:spPr>
        <p:txBody>
          <a:bodyPr wrap="square" lIns="358570" tIns="143428" rIns="179285" bIns="143428" rtlCol="0" anchor="ctr" anchorCtr="0">
            <a:noAutofit/>
          </a:bodyPr>
          <a:lstStyle/>
          <a:p>
            <a:pPr defTabSz="896386">
              <a:lnSpc>
                <a:spcPct val="90000"/>
              </a:lnSpc>
              <a:spcAft>
                <a:spcPts val="588"/>
              </a:spcAft>
              <a:defRPr/>
            </a:pPr>
            <a:r>
              <a:rPr lang="en-US" sz="1372" kern="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Installation</a:t>
            </a:r>
          </a:p>
        </p:txBody>
      </p:sp>
      <p:sp>
        <p:nvSpPr>
          <p:cNvPr id="18" name="Line Callout 1 (Border and Accent Bar) 21">
            <a:extLst>
              <a:ext uri="{FF2B5EF4-FFF2-40B4-BE49-F238E27FC236}">
                <a16:creationId xmlns:a16="http://schemas.microsoft.com/office/drawing/2014/main" id="{93526B6B-637C-4D8A-A42F-6478B221C2E0}"/>
              </a:ext>
            </a:extLst>
          </p:cNvPr>
          <p:cNvSpPr/>
          <p:nvPr/>
        </p:nvSpPr>
        <p:spPr bwMode="auto">
          <a:xfrm>
            <a:off x="8561169" y="3194136"/>
            <a:ext cx="3459293" cy="704125"/>
          </a:xfrm>
          <a:prstGeom prst="accentBorderCallout1">
            <a:avLst>
              <a:gd name="adj1" fmla="val 18750"/>
              <a:gd name="adj2" fmla="val -8333"/>
              <a:gd name="adj3" fmla="val -4407"/>
              <a:gd name="adj4" fmla="val -97833"/>
            </a:avLst>
          </a:prstGeom>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a:r>
              <a:rPr lang="en-US" sz="1961"/>
              <a:t>initial </a:t>
            </a:r>
            <a:r>
              <a:rPr lang="en-US" sz="1961" err="1"/>
              <a:t>tempdb</a:t>
            </a:r>
            <a:r>
              <a:rPr lang="en-US" sz="1961"/>
              <a:t> file size up to    </a:t>
            </a:r>
            <a:r>
              <a:rPr lang="en-US" sz="1961" b="1"/>
              <a:t>256 GB</a:t>
            </a:r>
            <a:r>
              <a:rPr lang="en-US" sz="1961"/>
              <a:t> </a:t>
            </a:r>
          </a:p>
        </p:txBody>
      </p:sp>
    </p:spTree>
    <p:extLst>
      <p:ext uri="{BB962C8B-B14F-4D97-AF65-F5344CB8AC3E}">
        <p14:creationId xmlns:p14="http://schemas.microsoft.com/office/powerpoint/2010/main" val="169284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0066" y="287343"/>
            <a:ext cx="11654187" cy="899537"/>
          </a:xfrm>
        </p:spPr>
        <p:txBody>
          <a:bodyPr>
            <a:normAutofit/>
          </a:bodyPr>
          <a:lstStyle/>
          <a:p>
            <a:r>
              <a:rPr lang="en-US" sz="4705">
                <a:solidFill>
                  <a:srgbClr val="0070C0"/>
                </a:solidFill>
                <a:latin typeface="Segoe UI Light (heading)"/>
                <a:cs typeface="Segoe UI Light" panose="020B0502040204020203" pitchFamily="34" charset="0"/>
              </a:rPr>
              <a:t>SQL Server 2017 Expands Query Store</a:t>
            </a:r>
          </a:p>
        </p:txBody>
      </p:sp>
      <p:sp>
        <p:nvSpPr>
          <p:cNvPr id="308" name="Rectangle 307"/>
          <p:cNvSpPr/>
          <p:nvPr/>
        </p:nvSpPr>
        <p:spPr>
          <a:xfrm>
            <a:off x="268928" y="1115616"/>
            <a:ext cx="11185491" cy="531737"/>
          </a:xfrm>
          <a:prstGeom prst="rect">
            <a:avLst/>
          </a:prstGeom>
        </p:spPr>
        <p:txBody>
          <a:bodyPr wrap="square">
            <a:spAutoFit/>
          </a:bodyPr>
          <a:lstStyle/>
          <a:p>
            <a:pPr defTabSz="621600">
              <a:spcAft>
                <a:spcPts val="1200"/>
              </a:spcAft>
              <a:defRPr/>
            </a:pPr>
            <a:r>
              <a:rPr lang="en-US" sz="2800">
                <a:solidFill>
                  <a:srgbClr val="000000"/>
                </a:solidFill>
                <a:latin typeface="Segoe UI Light"/>
              </a:rPr>
              <a:t>Wait Statistics now available</a:t>
            </a:r>
          </a:p>
        </p:txBody>
      </p:sp>
      <p:grpSp>
        <p:nvGrpSpPr>
          <p:cNvPr id="199" name="Group 2"/>
          <p:cNvGrpSpPr/>
          <p:nvPr/>
        </p:nvGrpSpPr>
        <p:grpSpPr>
          <a:xfrm>
            <a:off x="865" y="6503564"/>
            <a:ext cx="12192314" cy="353950"/>
            <a:chOff x="2577137" y="4571778"/>
            <a:chExt cx="9101124" cy="1390560"/>
          </a:xfrm>
        </p:grpSpPr>
        <p:sp>
          <p:nvSpPr>
            <p:cNvPr id="20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defRPr/>
              </a:pPr>
              <a:r>
                <a:rPr lang="en-US" sz="2800">
                  <a:solidFill>
                    <a:srgbClr val="FFFFFF"/>
                  </a:solidFill>
                  <a:latin typeface="Segoe UI Light"/>
                </a:rPr>
                <a:t> </a:t>
              </a:r>
            </a:p>
          </p:txBody>
        </p:sp>
        <p:sp>
          <p:nvSpPr>
            <p:cNvPr id="201"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a:solidFill>
                  <a:srgbClr val="FFFFFF"/>
                </a:solidFill>
                <a:latin typeface="Segoe UI Light"/>
              </a:endParaRPr>
            </a:p>
          </p:txBody>
        </p:sp>
      </p:grpSp>
      <p:sp>
        <p:nvSpPr>
          <p:cNvPr id="16" name="Content Placeholder 1"/>
          <p:cNvSpPr txBox="1">
            <a:spLocks/>
          </p:cNvSpPr>
          <p:nvPr/>
        </p:nvSpPr>
        <p:spPr>
          <a:xfrm>
            <a:off x="268929" y="2169276"/>
            <a:ext cx="5964459" cy="3320010"/>
          </a:xfrm>
          <a:prstGeom prst="rect">
            <a:avLst/>
          </a:prstGeom>
        </p:spPr>
        <p:txBody>
          <a:bodyPr lIns="248648" tIns="124324" rIns="248648" bIns="124324"/>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21600">
              <a:spcBef>
                <a:spcPts val="0"/>
              </a:spcBef>
              <a:spcAft>
                <a:spcPts val="600"/>
              </a:spcAft>
              <a:buNone/>
              <a:defRPr/>
            </a:pPr>
            <a:r>
              <a:rPr lang="en-US" sz="2400">
                <a:solidFill>
                  <a:srgbClr val="000000"/>
                </a:solidFill>
              </a:rPr>
              <a:t>“What queries are blocked the most?”</a:t>
            </a:r>
          </a:p>
          <a:p>
            <a:pPr marL="0" indent="0" defTabSz="621600">
              <a:spcBef>
                <a:spcPts val="0"/>
              </a:spcBef>
              <a:spcAft>
                <a:spcPts val="600"/>
              </a:spcAft>
              <a:buNone/>
              <a:defRPr/>
            </a:pPr>
            <a:endParaRPr lang="en-US" sz="2400">
              <a:solidFill>
                <a:srgbClr val="000000"/>
              </a:solidFill>
            </a:endParaRPr>
          </a:p>
          <a:p>
            <a:pPr marL="0" indent="0" defTabSz="621600">
              <a:spcBef>
                <a:spcPts val="0"/>
              </a:spcBef>
              <a:spcAft>
                <a:spcPts val="600"/>
              </a:spcAft>
              <a:buNone/>
              <a:defRPr/>
            </a:pPr>
            <a:r>
              <a:rPr lang="en-US" sz="2400">
                <a:solidFill>
                  <a:srgbClr val="000000"/>
                </a:solidFill>
              </a:rPr>
              <a:t>“What queries wait most on LOCKs?”</a:t>
            </a:r>
          </a:p>
          <a:p>
            <a:pPr marL="0" indent="0" defTabSz="621600">
              <a:spcBef>
                <a:spcPts val="0"/>
              </a:spcBef>
              <a:spcAft>
                <a:spcPts val="600"/>
              </a:spcAft>
              <a:buNone/>
              <a:defRPr/>
            </a:pPr>
            <a:endParaRPr lang="en-US" sz="2400">
              <a:solidFill>
                <a:srgbClr val="000000"/>
              </a:solidFill>
            </a:endParaRPr>
          </a:p>
          <a:p>
            <a:pPr marL="0" indent="0" defTabSz="621600">
              <a:spcBef>
                <a:spcPts val="0"/>
              </a:spcBef>
              <a:spcAft>
                <a:spcPts val="600"/>
              </a:spcAft>
              <a:buNone/>
              <a:defRPr/>
            </a:pPr>
            <a:r>
              <a:rPr lang="en-US" sz="2400">
                <a:solidFill>
                  <a:srgbClr val="000000"/>
                </a:solidFill>
              </a:rPr>
              <a:t>“For my most expensive queries, how much time are they running vs waiting?”</a:t>
            </a:r>
            <a:endParaRPr lang="en-US">
              <a:solidFill>
                <a:srgbClr val="000000"/>
              </a:solidFill>
            </a:endParaRPr>
          </a:p>
          <a:p>
            <a:pPr marL="342820" indent="-342820" defTabSz="621600">
              <a:spcBef>
                <a:spcPts val="0"/>
              </a:spcBef>
              <a:spcAft>
                <a:spcPts val="600"/>
              </a:spcAft>
              <a:defRPr/>
            </a:pPr>
            <a:endParaRPr lang="en-US" sz="2400">
              <a:solidFill>
                <a:srgbClr val="000000"/>
              </a:solidFill>
            </a:endParaRPr>
          </a:p>
          <a:p>
            <a:pPr marL="342820" indent="-342820" defTabSz="621600">
              <a:spcBef>
                <a:spcPts val="0"/>
              </a:spcBef>
              <a:spcAft>
                <a:spcPts val="600"/>
              </a:spcAft>
              <a:defRPr/>
            </a:pPr>
            <a:endParaRPr lang="en-US" sz="2400">
              <a:solidFill>
                <a:srgbClr val="000000"/>
              </a:solidFill>
            </a:endParaRPr>
          </a:p>
        </p:txBody>
      </p:sp>
      <p:graphicFrame>
        <p:nvGraphicFramePr>
          <p:cNvPr id="9" name="Diagram 8">
            <a:extLst>
              <a:ext uri="{FF2B5EF4-FFF2-40B4-BE49-F238E27FC236}">
                <a16:creationId xmlns:a16="http://schemas.microsoft.com/office/drawing/2014/main" id="{A3D95F10-736B-4EC8-BE42-EABFE9620F12}"/>
              </a:ext>
            </a:extLst>
          </p:cNvPr>
          <p:cNvGraphicFramePr/>
          <p:nvPr>
            <p:extLst/>
          </p:nvPr>
        </p:nvGraphicFramePr>
        <p:xfrm>
          <a:off x="6112171" y="1156020"/>
          <a:ext cx="5805629" cy="5032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397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EDED7-A05C-44F4-8380-94A7A6E373C6}"/>
              </a:ext>
            </a:extLst>
          </p:cNvPr>
          <p:cNvSpPr>
            <a:spLocks noGrp="1"/>
          </p:cNvSpPr>
          <p:nvPr>
            <p:ph type="body" sz="quarter" idx="10"/>
          </p:nvPr>
        </p:nvSpPr>
        <p:spPr>
          <a:xfrm>
            <a:off x="270066" y="1189494"/>
            <a:ext cx="11651870" cy="4818793"/>
          </a:xfrm>
        </p:spPr>
        <p:txBody>
          <a:bodyPr vert="horz" wrap="square" lIns="146284" tIns="91427" rIns="146284" bIns="91427" rtlCol="0" anchor="t">
            <a:spAutoFit/>
          </a:bodyPr>
          <a:lstStyle/>
          <a:p>
            <a:pPr marL="335851" indent="-335851"/>
            <a:r>
              <a:rPr lang="en-US">
                <a:solidFill>
                  <a:schemeClr val="tx1">
                    <a:lumMod val="75000"/>
                  </a:schemeClr>
                </a:solidFill>
              </a:rPr>
              <a:t>A collection of nodes and edges</a:t>
            </a:r>
            <a:endParaRPr lang="en-US"/>
          </a:p>
          <a:p>
            <a:pPr marL="335851" indent="-335851"/>
            <a:r>
              <a:rPr lang="en-US">
                <a:solidFill>
                  <a:schemeClr val="tx1">
                    <a:lumMod val="75000"/>
                  </a:schemeClr>
                </a:solidFill>
              </a:rPr>
              <a:t>A node represents an entity such as a person, airport, or organization</a:t>
            </a:r>
            <a:endParaRPr lang="en-US">
              <a:solidFill>
                <a:schemeClr val="tx1">
                  <a:lumMod val="75000"/>
                </a:schemeClr>
              </a:solidFill>
              <a:cs typeface="Segoe UI Light"/>
            </a:endParaRPr>
          </a:p>
          <a:p>
            <a:pPr marL="335851" indent="-335851"/>
            <a:r>
              <a:rPr lang="en-US">
                <a:solidFill>
                  <a:schemeClr val="tx1">
                    <a:lumMod val="75000"/>
                  </a:schemeClr>
                </a:solidFill>
              </a:rPr>
              <a:t>An edge represents a relationship between nodes</a:t>
            </a:r>
            <a:endParaRPr lang="en-US">
              <a:solidFill>
                <a:schemeClr val="tx1">
                  <a:lumMod val="75000"/>
                </a:schemeClr>
              </a:solidFill>
              <a:cs typeface="Segoe UI Light"/>
            </a:endParaRPr>
          </a:p>
          <a:p>
            <a:pPr marL="335851" indent="-335851"/>
            <a:r>
              <a:rPr lang="en-US">
                <a:solidFill>
                  <a:schemeClr val="tx1">
                    <a:lumMod val="75000"/>
                  </a:schemeClr>
                </a:solidFill>
              </a:rPr>
              <a:t>Nodes and edges are stored as tables</a:t>
            </a:r>
            <a:endParaRPr lang="en-US">
              <a:solidFill>
                <a:schemeClr val="tx1">
                  <a:lumMod val="75000"/>
                </a:schemeClr>
              </a:solidFill>
              <a:cs typeface="Segoe UI Light"/>
            </a:endParaRPr>
          </a:p>
          <a:p>
            <a:pPr marL="335851" indent="-335851"/>
            <a:r>
              <a:rPr lang="en-US">
                <a:solidFill>
                  <a:schemeClr val="tx1">
                    <a:lumMod val="75000"/>
                  </a:schemeClr>
                </a:solidFill>
              </a:rPr>
              <a:t>New SQL syntax</a:t>
            </a:r>
            <a:endParaRPr lang="en-US">
              <a:solidFill>
                <a:schemeClr val="tx1">
                  <a:lumMod val="75000"/>
                </a:schemeClr>
              </a:solidFill>
              <a:cs typeface="Segoe UI Light"/>
            </a:endParaRPr>
          </a:p>
          <a:p>
            <a:pPr marL="335851" indent="-335851"/>
            <a:r>
              <a:rPr lang="en-US">
                <a:solidFill>
                  <a:schemeClr val="tx1">
                    <a:lumMod val="75000"/>
                  </a:schemeClr>
                </a:solidFill>
              </a:rPr>
              <a:t>Familiar tools and eco-system</a:t>
            </a:r>
            <a:endParaRPr lang="en-US">
              <a:solidFill>
                <a:schemeClr val="tx1">
                  <a:lumMod val="75000"/>
                </a:schemeClr>
              </a:solidFill>
              <a:cs typeface="Segoe UI Light"/>
            </a:endParaRPr>
          </a:p>
          <a:p>
            <a:pPr marL="335851" indent="-335851"/>
            <a:endParaRPr lang="en-US" sz="3200">
              <a:solidFill>
                <a:schemeClr val="tx1">
                  <a:lumMod val="75000"/>
                </a:schemeClr>
              </a:solidFill>
              <a:cs typeface="Segoe UI Light"/>
            </a:endParaRPr>
          </a:p>
        </p:txBody>
      </p:sp>
      <p:sp>
        <p:nvSpPr>
          <p:cNvPr id="3" name="Title 2">
            <a:extLst>
              <a:ext uri="{FF2B5EF4-FFF2-40B4-BE49-F238E27FC236}">
                <a16:creationId xmlns:a16="http://schemas.microsoft.com/office/drawing/2014/main" id="{FB5FBF6A-02D8-4B91-A006-3417A24BB036}"/>
              </a:ext>
            </a:extLst>
          </p:cNvPr>
          <p:cNvSpPr>
            <a:spLocks noGrp="1"/>
          </p:cNvSpPr>
          <p:nvPr>
            <p:ph type="title"/>
          </p:nvPr>
        </p:nvSpPr>
        <p:spPr/>
        <p:txBody>
          <a:bodyPr/>
          <a:lstStyle/>
          <a:p>
            <a:r>
              <a:rPr lang="en-US" sz="4705">
                <a:solidFill>
                  <a:schemeClr val="accent3"/>
                </a:solidFill>
              </a:rPr>
              <a:t>What is a Graph Database?</a:t>
            </a:r>
          </a:p>
        </p:txBody>
      </p:sp>
    </p:spTree>
    <p:extLst>
      <p:ext uri="{BB962C8B-B14F-4D97-AF65-F5344CB8AC3E}">
        <p14:creationId xmlns:p14="http://schemas.microsoft.com/office/powerpoint/2010/main" val="3194644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01C1D-7B31-47F9-B3D9-E2A17ECD1273}"/>
              </a:ext>
            </a:extLst>
          </p:cNvPr>
          <p:cNvSpPr txBox="1"/>
          <p:nvPr/>
        </p:nvSpPr>
        <p:spPr>
          <a:xfrm>
            <a:off x="268928" y="1192732"/>
            <a:ext cx="11379177" cy="5519392"/>
          </a:xfrm>
          <a:prstGeom prst="rect">
            <a:avLst/>
          </a:prstGeom>
          <a:noFill/>
        </p:spPr>
        <p:txBody>
          <a:bodyPr wrap="square" rtlCol="0">
            <a:spAutoFit/>
          </a:bodyPr>
          <a:lstStyle/>
          <a:p>
            <a:pPr defTabSz="914225"/>
            <a:r>
              <a:rPr lang="en-US" sz="2941" spc="-100">
                <a:ln w="3175">
                  <a:noFill/>
                </a:ln>
                <a:solidFill>
                  <a:prstClr val="black"/>
                </a:solidFill>
                <a:latin typeface="Segoe UI Light"/>
                <a:cs typeface="Segoe UI" pitchFamily="34" charset="0"/>
              </a:rPr>
              <a:t>DDL Extensions: </a:t>
            </a:r>
          </a:p>
          <a:p>
            <a:pPr defTabSz="914225"/>
            <a:endParaRPr lang="en-US" sz="2400" spc="-100">
              <a:ln w="3175">
                <a:noFill/>
              </a:ln>
              <a:solidFill>
                <a:srgbClr val="0078D7"/>
              </a:solidFill>
              <a:latin typeface="Segoe UI Light"/>
              <a:cs typeface="Segoe UI" pitchFamily="34" charset="0"/>
            </a:endParaRPr>
          </a:p>
          <a:p>
            <a:pPr marL="285695" indent="-285695" defTabSz="914225">
              <a:buFont typeface="Arial" panose="020B0604020202020204" pitchFamily="34" charset="0"/>
              <a:buChar char="•"/>
            </a:pPr>
            <a:r>
              <a:rPr lang="en-US">
                <a:solidFill>
                  <a:prstClr val="black"/>
                </a:solidFill>
                <a:latin typeface="Calibri" panose="020F0502020204030204"/>
              </a:rPr>
              <a:t>Create Node and Edge Tables</a:t>
            </a:r>
          </a:p>
          <a:p>
            <a:pPr marL="285695" indent="-285695" defTabSz="914225">
              <a:buFont typeface="Arial" panose="020B0604020202020204" pitchFamily="34" charset="0"/>
              <a:buChar char="•"/>
            </a:pPr>
            <a:r>
              <a:rPr lang="en-US">
                <a:solidFill>
                  <a:prstClr val="black"/>
                </a:solidFill>
                <a:latin typeface="Calibri" panose="020F0502020204030204"/>
              </a:rPr>
              <a:t>Node and Edge tables can have properties associated with them represented as additional user defined columns.</a:t>
            </a:r>
          </a:p>
          <a:p>
            <a:pPr defTabSz="914225"/>
            <a:endParaRPr lang="en-US">
              <a:solidFill>
                <a:srgbClr val="0000FF"/>
              </a:solidFill>
              <a:latin typeface="Consolas" panose="020B0609020204030204" pitchFamily="49" charset="0"/>
              <a:ea typeface="Calibri" panose="020F0502020204030204" pitchFamily="34" charset="0"/>
            </a:endParaRPr>
          </a:p>
          <a:p>
            <a:pPr defTabSz="914225"/>
            <a:r>
              <a:rPr lang="en-US">
                <a:solidFill>
                  <a:srgbClr val="0000FF"/>
                </a:solidFill>
                <a:latin typeface="Consolas" panose="020B0609020204030204" pitchFamily="49" charset="0"/>
                <a:ea typeface="Calibri" panose="020F0502020204030204" pitchFamily="34" charset="0"/>
              </a:rPr>
              <a:t>	</a:t>
            </a:r>
            <a:r>
              <a:rPr lang="en-US">
                <a:solidFill>
                  <a:srgbClr val="008000"/>
                </a:solidFill>
                <a:highlight>
                  <a:srgbClr val="FFFFFF"/>
                </a:highlight>
                <a:latin typeface="Consolas" panose="020B0609020204030204" pitchFamily="49" charset="0"/>
              </a:rPr>
              <a:t>-- Create friend node table</a:t>
            </a:r>
            <a:endParaRPr lang="en-US">
              <a:solidFill>
                <a:srgbClr val="000000"/>
              </a:solidFill>
              <a:highlight>
                <a:srgbClr val="FFFFFF"/>
              </a:highlight>
              <a:latin typeface="Consolas" panose="020B0609020204030204" pitchFamily="49" charset="0"/>
            </a:endParaRPr>
          </a:p>
          <a:p>
            <a:pPr defTabSz="914225"/>
            <a:r>
              <a:rPr lang="en-US">
                <a:solidFill>
                  <a:srgbClr val="0000FF"/>
                </a:solidFill>
                <a:highlight>
                  <a:srgbClr val="FFFFFF"/>
                </a:highlight>
                <a:latin typeface="Consolas" panose="020B0609020204030204" pitchFamily="49" charset="0"/>
              </a:rPr>
              <a:t>	CREATE</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TABLE</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dbo</a:t>
            </a:r>
            <a:r>
              <a:rPr lang="en-US" err="1">
                <a:solidFill>
                  <a:srgbClr val="808080"/>
                </a:solidFill>
                <a:highlight>
                  <a:srgbClr val="FFFFFF"/>
                </a:highlight>
                <a:latin typeface="Consolas" panose="020B0609020204030204" pitchFamily="49" charset="0"/>
              </a:rPr>
              <a:t>.</a:t>
            </a:r>
            <a:r>
              <a:rPr lang="en-US" err="1">
                <a:solidFill>
                  <a:srgbClr val="000000"/>
                </a:solidFill>
                <a:highlight>
                  <a:srgbClr val="FFFFFF"/>
                </a:highlight>
                <a:latin typeface="Consolas" panose="020B0609020204030204" pitchFamily="49" charset="0"/>
              </a:rPr>
              <a:t>friend</a:t>
            </a:r>
            <a:r>
              <a:rPr lang="en-US">
                <a:solidFill>
                  <a:srgbClr val="0000FF"/>
                </a:solidFill>
                <a:highlight>
                  <a:srgbClr val="FFFFFF"/>
                </a:highlight>
                <a:latin typeface="Consolas" panose="020B0609020204030204" pitchFamily="49" charset="0"/>
              </a:rPr>
              <a:t> </a:t>
            </a:r>
            <a:r>
              <a:rPr lang="en-US">
                <a:solidFill>
                  <a:srgbClr val="808080"/>
                </a:solidFill>
                <a:highlight>
                  <a:srgbClr val="FFFFFF"/>
                </a:highlight>
                <a:latin typeface="Consolas" panose="020B0609020204030204" pitchFamily="49" charset="0"/>
              </a:rPr>
              <a:t>(</a:t>
            </a:r>
            <a:r>
              <a:rPr lang="en-US">
                <a:solidFill>
                  <a:srgbClr val="000000"/>
                </a:solidFill>
                <a:highlight>
                  <a:srgbClr val="FFFFFF"/>
                </a:highlight>
                <a:latin typeface="Consolas" panose="020B0609020204030204" pitchFamily="49" charset="0"/>
              </a:rPr>
              <a:t>ID </a:t>
            </a:r>
            <a:r>
              <a:rPr lang="en-US">
                <a:solidFill>
                  <a:srgbClr val="0000FF"/>
                </a:solidFill>
                <a:highlight>
                  <a:srgbClr val="FFFFFF"/>
                </a:highlight>
                <a:latin typeface="Consolas" panose="020B0609020204030204" pitchFamily="49" charset="0"/>
              </a:rPr>
              <a:t>integer</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PRIMARY</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KEY</a:t>
            </a:r>
            <a:r>
              <a:rPr lang="en-US">
                <a:solidFill>
                  <a:srgbClr val="808080"/>
                </a:solidFill>
                <a:highlight>
                  <a:srgbClr val="FFFFFF"/>
                </a:highlight>
                <a:latin typeface="Consolas" panose="020B0609020204030204" pitchFamily="49" charset="0"/>
              </a:rPr>
              <a:t>,</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name</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varchar</a:t>
            </a:r>
            <a:r>
              <a:rPr lang="en-US">
                <a:solidFill>
                  <a:srgbClr val="808080"/>
                </a:solidFill>
                <a:highlight>
                  <a:srgbClr val="FFFFFF"/>
                </a:highlight>
                <a:latin typeface="Consolas" panose="020B0609020204030204" pitchFamily="49" charset="0"/>
              </a:rPr>
              <a:t>(</a:t>
            </a:r>
            <a:r>
              <a:rPr lang="en-US">
                <a:solidFill>
                  <a:srgbClr val="000000"/>
                </a:solidFill>
                <a:highlight>
                  <a:srgbClr val="FFFFFF"/>
                </a:highlight>
                <a:latin typeface="Consolas" panose="020B0609020204030204" pitchFamily="49" charset="0"/>
              </a:rPr>
              <a:t>50</a:t>
            </a:r>
            <a:r>
              <a:rPr lang="en-US">
                <a:solidFill>
                  <a:srgbClr val="808080"/>
                </a:solidFill>
                <a:highlight>
                  <a:srgbClr val="FFFFFF"/>
                </a:highlight>
                <a:latin typeface="Consolas" panose="020B0609020204030204" pitchFamily="49" charset="0"/>
              </a:rPr>
              <a:t>))</a:t>
            </a:r>
            <a:r>
              <a:rPr lang="en-US">
                <a:solidFill>
                  <a:srgbClr val="000000"/>
                </a:solidFill>
                <a:highlight>
                  <a:srgbClr val="FFFFFF"/>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AS</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NODE</a:t>
            </a:r>
            <a:r>
              <a:rPr lang="en-US">
                <a:solidFill>
                  <a:srgbClr val="808080"/>
                </a:solidFill>
                <a:highlight>
                  <a:srgbClr val="FFFFFF"/>
                </a:highlight>
                <a:latin typeface="Consolas" panose="020B0609020204030204" pitchFamily="49" charset="0"/>
              </a:rPr>
              <a:t>;</a:t>
            </a:r>
            <a:endParaRPr lang="en-US">
              <a:solidFill>
                <a:srgbClr val="000000"/>
              </a:solidFill>
              <a:highlight>
                <a:srgbClr val="FFFFFF"/>
              </a:highlight>
              <a:latin typeface="Consolas" panose="020B0609020204030204" pitchFamily="49" charset="0"/>
            </a:endParaRPr>
          </a:p>
          <a:p>
            <a:pPr defTabSz="914225"/>
            <a:endParaRPr lang="en-US">
              <a:solidFill>
                <a:srgbClr val="000000"/>
              </a:solidFill>
              <a:highlight>
                <a:srgbClr val="FFFFFF"/>
              </a:highlight>
              <a:latin typeface="Consolas" panose="020B0609020204030204" pitchFamily="49" charset="0"/>
            </a:endParaRPr>
          </a:p>
          <a:p>
            <a:pPr defTabSz="914225"/>
            <a:r>
              <a:rPr lang="en-US">
                <a:solidFill>
                  <a:srgbClr val="008000"/>
                </a:solidFill>
                <a:highlight>
                  <a:srgbClr val="FFFFFF"/>
                </a:highlight>
                <a:latin typeface="Consolas" panose="020B0609020204030204" pitchFamily="49" charset="0"/>
              </a:rPr>
              <a:t>	-- Create </a:t>
            </a:r>
            <a:r>
              <a:rPr lang="en-US" err="1">
                <a:solidFill>
                  <a:srgbClr val="008000"/>
                </a:solidFill>
                <a:highlight>
                  <a:srgbClr val="FFFFFF"/>
                </a:highlight>
                <a:latin typeface="Consolas" panose="020B0609020204030204" pitchFamily="49" charset="0"/>
              </a:rPr>
              <a:t>friendof</a:t>
            </a:r>
            <a:r>
              <a:rPr lang="en-US">
                <a:solidFill>
                  <a:srgbClr val="008000"/>
                </a:solidFill>
                <a:highlight>
                  <a:srgbClr val="FFFFFF"/>
                </a:highlight>
                <a:latin typeface="Consolas" panose="020B0609020204030204" pitchFamily="49" charset="0"/>
              </a:rPr>
              <a:t> edge table</a:t>
            </a:r>
            <a:endParaRPr lang="en-US">
              <a:solidFill>
                <a:srgbClr val="000000"/>
              </a:solidFill>
              <a:highlight>
                <a:srgbClr val="FFFFFF"/>
              </a:highlight>
              <a:latin typeface="Consolas" panose="020B0609020204030204" pitchFamily="49" charset="0"/>
            </a:endParaRPr>
          </a:p>
          <a:p>
            <a:pPr defTabSz="914225"/>
            <a:r>
              <a:rPr lang="en-US">
                <a:solidFill>
                  <a:srgbClr val="0000FF"/>
                </a:solidFill>
                <a:highlight>
                  <a:srgbClr val="FFFFFF"/>
                </a:highlight>
                <a:latin typeface="Consolas" panose="020B0609020204030204" pitchFamily="49" charset="0"/>
              </a:rPr>
              <a:t>	CREATE</a:t>
            </a:r>
            <a:r>
              <a:rPr lang="en-US">
                <a:solidFill>
                  <a:srgbClr val="000000"/>
                </a:solidFill>
                <a:highlight>
                  <a:srgbClr val="FFFFFF"/>
                </a:highlight>
                <a:latin typeface="Consolas" panose="020B0609020204030204" pitchFamily="49" charset="0"/>
              </a:rPr>
              <a:t> </a:t>
            </a:r>
            <a:r>
              <a:rPr lang="en-US">
                <a:solidFill>
                  <a:srgbClr val="0000FF"/>
                </a:solidFill>
                <a:highlight>
                  <a:srgbClr val="FFFFFF"/>
                </a:highlight>
                <a:latin typeface="Consolas" panose="020B0609020204030204" pitchFamily="49" charset="0"/>
              </a:rPr>
              <a:t>TABLE</a:t>
            </a:r>
            <a:r>
              <a:rPr lang="en-US">
                <a:solidFill>
                  <a:srgbClr val="000000"/>
                </a:solidFill>
                <a:highlight>
                  <a:srgbClr val="FFFFFF"/>
                </a:highlight>
                <a:latin typeface="Consolas" panose="020B0609020204030204" pitchFamily="49" charset="0"/>
              </a:rPr>
              <a:t> </a:t>
            </a:r>
            <a:r>
              <a:rPr lang="en-US" err="1">
                <a:solidFill>
                  <a:srgbClr val="000000"/>
                </a:solidFill>
                <a:highlight>
                  <a:srgbClr val="FFFFFF"/>
                </a:highlight>
                <a:latin typeface="Consolas" panose="020B0609020204030204" pitchFamily="49" charset="0"/>
              </a:rPr>
              <a:t>dbo</a:t>
            </a:r>
            <a:r>
              <a:rPr lang="en-US" err="1">
                <a:solidFill>
                  <a:srgbClr val="808080"/>
                </a:solidFill>
                <a:highlight>
                  <a:srgbClr val="FFFFFF"/>
                </a:highlight>
                <a:latin typeface="Consolas" panose="020B0609020204030204" pitchFamily="49" charset="0"/>
              </a:rPr>
              <a:t>.</a:t>
            </a:r>
            <a:r>
              <a:rPr lang="en-US" err="1">
                <a:solidFill>
                  <a:srgbClr val="000000"/>
                </a:solidFill>
                <a:highlight>
                  <a:srgbClr val="FFFFFF"/>
                </a:highlight>
                <a:latin typeface="Consolas" panose="020B0609020204030204" pitchFamily="49" charset="0"/>
              </a:rPr>
              <a:t>friendof</a:t>
            </a:r>
            <a:r>
              <a:rPr lang="en-US">
                <a:solidFill>
                  <a:srgbClr val="000000"/>
                </a:solidFill>
                <a:highlight>
                  <a:srgbClr val="FFFFFF"/>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AS</a:t>
            </a:r>
            <a:r>
              <a:rPr lang="en-US">
                <a:solidFill>
                  <a:srgbClr val="000000"/>
                </a:solidFill>
                <a:highlight>
                  <a:srgbClr val="FFFF00"/>
                </a:highlight>
                <a:latin typeface="Consolas" panose="020B0609020204030204" pitchFamily="49" charset="0"/>
              </a:rPr>
              <a:t> </a:t>
            </a:r>
            <a:r>
              <a:rPr lang="en-US">
                <a:solidFill>
                  <a:srgbClr val="0000FF"/>
                </a:solidFill>
                <a:highlight>
                  <a:srgbClr val="FFFF00"/>
                </a:highlight>
                <a:latin typeface="Consolas" panose="020B0609020204030204" pitchFamily="49" charset="0"/>
              </a:rPr>
              <a:t>EDGE</a:t>
            </a:r>
            <a:r>
              <a:rPr lang="en-US">
                <a:solidFill>
                  <a:srgbClr val="808080"/>
                </a:solidFill>
                <a:highlight>
                  <a:srgbClr val="FFFFFF"/>
                </a:highlight>
                <a:latin typeface="Consolas" panose="020B0609020204030204" pitchFamily="49" charset="0"/>
              </a:rPr>
              <a:t>;</a:t>
            </a:r>
            <a:endParaRPr lang="en-US">
              <a:solidFill>
                <a:prstClr val="black"/>
              </a:solidFill>
              <a:latin typeface="Calibri" panose="020F0502020204030204"/>
            </a:endParaRPr>
          </a:p>
          <a:p>
            <a:pPr defTabSz="914225"/>
            <a:endParaRPr lang="en-US">
              <a:solidFill>
                <a:prstClr val="black"/>
              </a:solidFill>
              <a:latin typeface="Calibri" panose="020F0502020204030204"/>
            </a:endParaRPr>
          </a:p>
          <a:p>
            <a:pPr defTabSz="914225"/>
            <a:r>
              <a:rPr lang="en-US" sz="2941" spc="-100">
                <a:ln w="3175">
                  <a:noFill/>
                </a:ln>
                <a:solidFill>
                  <a:prstClr val="black"/>
                </a:solidFill>
                <a:latin typeface="Segoe UI Light"/>
                <a:cs typeface="Segoe UI" pitchFamily="34" charset="0"/>
              </a:rPr>
              <a:t>Metadata:</a:t>
            </a:r>
          </a:p>
          <a:p>
            <a:pPr defTabSz="914225"/>
            <a:endParaRPr lang="en-US">
              <a:solidFill>
                <a:prstClr val="black"/>
              </a:solidFill>
              <a:latin typeface="Calibri" panose="020F0502020204030204"/>
            </a:endParaRPr>
          </a:p>
          <a:p>
            <a:pPr defTabSz="914225"/>
            <a:r>
              <a:rPr lang="en-US">
                <a:solidFill>
                  <a:prstClr val="black"/>
                </a:solidFill>
                <a:latin typeface="Calibri" panose="020F0502020204030204"/>
              </a:rPr>
              <a:t>SYS.TABLES contains new columns, </a:t>
            </a:r>
            <a:r>
              <a:rPr lang="en-US" b="1" i="1" err="1">
                <a:solidFill>
                  <a:prstClr val="black"/>
                </a:solidFill>
                <a:latin typeface="Calibri" panose="020F0502020204030204"/>
              </a:rPr>
              <a:t>is_node</a:t>
            </a:r>
            <a:r>
              <a:rPr lang="en-US">
                <a:solidFill>
                  <a:prstClr val="black"/>
                </a:solidFill>
                <a:latin typeface="Calibri" panose="020F0502020204030204"/>
              </a:rPr>
              <a:t> and </a:t>
            </a:r>
            <a:r>
              <a:rPr lang="en-US" b="1" i="1" err="1">
                <a:solidFill>
                  <a:prstClr val="black"/>
                </a:solidFill>
                <a:latin typeface="Calibri" panose="020F0502020204030204"/>
              </a:rPr>
              <a:t>is_edge</a:t>
            </a:r>
            <a:r>
              <a:rPr lang="en-US">
                <a:solidFill>
                  <a:prstClr val="black"/>
                </a:solidFill>
                <a:latin typeface="Calibri" panose="020F0502020204030204"/>
              </a:rPr>
              <a:t>.  If </a:t>
            </a:r>
            <a:r>
              <a:rPr lang="en-US" err="1">
                <a:solidFill>
                  <a:prstClr val="black"/>
                </a:solidFill>
                <a:latin typeface="Calibri" panose="020F0502020204030204"/>
              </a:rPr>
              <a:t>is_node</a:t>
            </a:r>
            <a:r>
              <a:rPr lang="en-US">
                <a:solidFill>
                  <a:prstClr val="black"/>
                </a:solidFill>
                <a:latin typeface="Calibri" panose="020F0502020204030204"/>
              </a:rPr>
              <a:t> is set to 1 that table is a node table.  If </a:t>
            </a:r>
            <a:r>
              <a:rPr lang="en-US" err="1">
                <a:solidFill>
                  <a:prstClr val="black"/>
                </a:solidFill>
                <a:latin typeface="Calibri" panose="020F0502020204030204"/>
              </a:rPr>
              <a:t>is_edge</a:t>
            </a:r>
            <a:r>
              <a:rPr lang="en-US">
                <a:solidFill>
                  <a:prstClr val="black"/>
                </a:solidFill>
                <a:latin typeface="Calibri" panose="020F0502020204030204"/>
              </a:rPr>
              <a:t> is set to 1 then that table is an edge table.</a:t>
            </a:r>
          </a:p>
          <a:p>
            <a:pPr defTabSz="914225"/>
            <a:endParaRPr lang="en-US">
              <a:solidFill>
                <a:prstClr val="black"/>
              </a:solidFill>
              <a:latin typeface="Calibri" panose="020F0502020204030204"/>
            </a:endParaRPr>
          </a:p>
          <a:p>
            <a:pPr defTabSz="914225"/>
            <a:r>
              <a:rPr lang="en-US">
                <a:solidFill>
                  <a:prstClr val="black"/>
                </a:solidFill>
                <a:latin typeface="Calibri" panose="020F0502020204030204"/>
              </a:rPr>
              <a:t>SYS.COLUMNS contains new columns, </a:t>
            </a:r>
            <a:r>
              <a:rPr lang="en-US" b="1" i="1" err="1">
                <a:solidFill>
                  <a:prstClr val="black"/>
                </a:solidFill>
                <a:latin typeface="Calibri" panose="020F0502020204030204"/>
              </a:rPr>
              <a:t>graph_type</a:t>
            </a:r>
            <a:r>
              <a:rPr lang="en-US">
                <a:solidFill>
                  <a:prstClr val="black"/>
                </a:solidFill>
                <a:latin typeface="Calibri" panose="020F0502020204030204"/>
              </a:rPr>
              <a:t> and </a:t>
            </a:r>
            <a:r>
              <a:rPr lang="en-US" b="1" i="1" err="1">
                <a:solidFill>
                  <a:prstClr val="black"/>
                </a:solidFill>
                <a:latin typeface="Calibri" panose="020F0502020204030204"/>
              </a:rPr>
              <a:t>graph_type_desc</a:t>
            </a:r>
            <a:r>
              <a:rPr lang="en-US">
                <a:solidFill>
                  <a:prstClr val="black"/>
                </a:solidFill>
                <a:latin typeface="Calibri" panose="020F0502020204030204"/>
              </a:rPr>
              <a:t>.  These will indicate the type of column in node and edge tables.</a:t>
            </a:r>
          </a:p>
        </p:txBody>
      </p:sp>
      <p:sp>
        <p:nvSpPr>
          <p:cNvPr id="3" name="TextBox 2">
            <a:extLst>
              <a:ext uri="{FF2B5EF4-FFF2-40B4-BE49-F238E27FC236}">
                <a16:creationId xmlns:a16="http://schemas.microsoft.com/office/drawing/2014/main" id="{432378B7-7A50-49A6-9488-0B57EB47FA0A}"/>
              </a:ext>
            </a:extLst>
          </p:cNvPr>
          <p:cNvSpPr txBox="1"/>
          <p:nvPr/>
        </p:nvSpPr>
        <p:spPr>
          <a:xfrm>
            <a:off x="268929" y="287343"/>
            <a:ext cx="11313464" cy="816377"/>
          </a:xfrm>
          <a:prstGeom prst="rect">
            <a:avLst/>
          </a:prstGeom>
          <a:noFill/>
        </p:spPr>
        <p:txBody>
          <a:bodyPr wrap="square" rtlCol="0" anchor="t">
            <a:spAutoFit/>
          </a:bodyPr>
          <a:lstStyle/>
          <a:p>
            <a:pPr defTabSz="914225"/>
            <a:r>
              <a:rPr lang="en-US" sz="4705" spc="-100">
                <a:ln w="3175">
                  <a:noFill/>
                </a:ln>
                <a:solidFill>
                  <a:srgbClr val="0078D7"/>
                </a:solidFill>
                <a:latin typeface="Segoe UI Light"/>
                <a:cs typeface="Segoe UI" pitchFamily="34" charset="0"/>
              </a:rPr>
              <a:t>Graph Database Support</a:t>
            </a:r>
            <a:endParaRPr lang="en-US" sz="4705">
              <a:solidFill>
                <a:prstClr val="black"/>
              </a:solidFill>
              <a:latin typeface="Calibri" panose="020F0502020204030204"/>
            </a:endParaRPr>
          </a:p>
        </p:txBody>
      </p:sp>
    </p:spTree>
    <p:extLst>
      <p:ext uri="{BB962C8B-B14F-4D97-AF65-F5344CB8AC3E}">
        <p14:creationId xmlns:p14="http://schemas.microsoft.com/office/powerpoint/2010/main" val="15012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529" dirty="0"/>
              <a:t>Why SQL Server Machine Learning Services?</a:t>
            </a:r>
          </a:p>
        </p:txBody>
      </p:sp>
      <p:graphicFrame>
        <p:nvGraphicFramePr>
          <p:cNvPr id="7" name="Content Placeholder 3">
            <a:extLst>
              <a:ext uri="{FF2B5EF4-FFF2-40B4-BE49-F238E27FC236}">
                <a16:creationId xmlns:a16="http://schemas.microsoft.com/office/drawing/2014/main" id="{6D0016D7-86A5-4D35-9A71-A8DDCFD6E513}"/>
              </a:ext>
            </a:extLst>
          </p:cNvPr>
          <p:cNvGraphicFramePr>
            <a:graphicFrameLocks/>
          </p:cNvGraphicFramePr>
          <p:nvPr>
            <p:extLst/>
          </p:nvPr>
        </p:nvGraphicFramePr>
        <p:xfrm>
          <a:off x="328768" y="1244307"/>
          <a:ext cx="11224203" cy="4588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C40388D-48E1-4820-AA92-D1C209C54AA8}"/>
              </a:ext>
            </a:extLst>
          </p:cNvPr>
          <p:cNvSpPr txBox="1"/>
          <p:nvPr/>
        </p:nvSpPr>
        <p:spPr>
          <a:xfrm>
            <a:off x="2947315" y="5886693"/>
            <a:ext cx="5913094" cy="575094"/>
          </a:xfrm>
          <a:prstGeom prst="rect">
            <a:avLst/>
          </a:prstGeom>
          <a:noFill/>
        </p:spPr>
        <p:txBody>
          <a:bodyPr wrap="none" rtlCol="0">
            <a:spAutoFit/>
          </a:bodyPr>
          <a:lstStyle/>
          <a:p>
            <a:r>
              <a:rPr lang="en-US" sz="3137" dirty="0"/>
              <a:t>SQL Server &amp; </a:t>
            </a:r>
            <a:r>
              <a:rPr lang="en-US" sz="3137" dirty="0">
                <a:hlinkClick r:id="rId8"/>
              </a:rPr>
              <a:t>Microsoft R</a:t>
            </a:r>
            <a:r>
              <a:rPr lang="en-US" sz="3137" dirty="0"/>
              <a:t> &amp; </a:t>
            </a:r>
            <a:r>
              <a:rPr lang="en-US" sz="3137" dirty="0">
                <a:hlinkClick r:id="rId9"/>
              </a:rPr>
              <a:t>Python</a:t>
            </a:r>
            <a:endParaRPr lang="en-US" sz="3137" dirty="0"/>
          </a:p>
        </p:txBody>
      </p:sp>
      <p:pic>
        <p:nvPicPr>
          <p:cNvPr id="9" name="Picture 8" descr="SetWidth700-Data-Scientist.jpg">
            <a:extLst>
              <a:ext uri="{FF2B5EF4-FFF2-40B4-BE49-F238E27FC236}">
                <a16:creationId xmlns:a16="http://schemas.microsoft.com/office/drawing/2014/main" id="{6575A79A-2E51-4E92-9E13-32BB7F29F4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54669" y="2206490"/>
            <a:ext cx="2858108" cy="1625039"/>
          </a:xfrm>
          <a:prstGeom prst="rect">
            <a:avLst/>
          </a:prstGeom>
        </p:spPr>
      </p:pic>
      <p:pic>
        <p:nvPicPr>
          <p:cNvPr id="10" name="Picture 9" descr="Datei:Microsoft SQL Server Logo.svg – Wikipedia">
            <a:extLst>
              <a:ext uri="{FF2B5EF4-FFF2-40B4-BE49-F238E27FC236}">
                <a16:creationId xmlns:a16="http://schemas.microsoft.com/office/drawing/2014/main" id="{0CB8494A-1397-4074-8539-662D2C9C649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4043" y="1799580"/>
            <a:ext cx="1946125" cy="1579941"/>
          </a:xfrm>
          <a:prstGeom prst="rect">
            <a:avLst/>
          </a:prstGeom>
        </p:spPr>
      </p:pic>
      <p:sp>
        <p:nvSpPr>
          <p:cNvPr id="11" name="TextBox 10">
            <a:extLst>
              <a:ext uri="{FF2B5EF4-FFF2-40B4-BE49-F238E27FC236}">
                <a16:creationId xmlns:a16="http://schemas.microsoft.com/office/drawing/2014/main" id="{16F9C218-6737-4939-B4A7-3304BA856AB1}"/>
              </a:ext>
            </a:extLst>
          </p:cNvPr>
          <p:cNvSpPr txBox="1"/>
          <p:nvPr/>
        </p:nvSpPr>
        <p:spPr>
          <a:xfrm>
            <a:off x="343941" y="3379521"/>
            <a:ext cx="1946324" cy="2262947"/>
          </a:xfrm>
          <a:prstGeom prst="rect">
            <a:avLst/>
          </a:prstGeom>
          <a:noFill/>
        </p:spPr>
        <p:txBody>
          <a:bodyPr wrap="none" rtlCol="0">
            <a:spAutoFit/>
          </a:bodyPr>
          <a:lstStyle/>
          <a:p>
            <a:r>
              <a:rPr lang="en-US" sz="1765" dirty="0"/>
              <a:t>T-SQL</a:t>
            </a:r>
          </a:p>
          <a:p>
            <a:r>
              <a:rPr lang="en-US" sz="1765" dirty="0"/>
              <a:t>SQLOS</a:t>
            </a:r>
          </a:p>
          <a:p>
            <a:r>
              <a:rPr lang="en-US" sz="1765" dirty="0"/>
              <a:t>DMVs</a:t>
            </a:r>
          </a:p>
          <a:p>
            <a:r>
              <a:rPr lang="en-US" sz="1765" dirty="0"/>
              <a:t>Resource Governor</a:t>
            </a:r>
          </a:p>
          <a:p>
            <a:r>
              <a:rPr lang="en-US" sz="1765" dirty="0"/>
              <a:t>XEvent</a:t>
            </a:r>
          </a:p>
          <a:p>
            <a:r>
              <a:rPr lang="en-US" sz="1765" dirty="0"/>
              <a:t>Query Store</a:t>
            </a:r>
          </a:p>
          <a:p>
            <a:r>
              <a:rPr lang="en-US" sz="1765" dirty="0"/>
              <a:t>LOG files</a:t>
            </a:r>
          </a:p>
          <a:p>
            <a:r>
              <a:rPr lang="en-US" sz="1765" dirty="0"/>
              <a:t>Seconds and ms</a:t>
            </a:r>
          </a:p>
        </p:txBody>
      </p:sp>
      <p:sp>
        <p:nvSpPr>
          <p:cNvPr id="12" name="TextBox 11">
            <a:extLst>
              <a:ext uri="{FF2B5EF4-FFF2-40B4-BE49-F238E27FC236}">
                <a16:creationId xmlns:a16="http://schemas.microsoft.com/office/drawing/2014/main" id="{486AFA34-E36E-4CA1-9CAF-5C9823FF00C8}"/>
              </a:ext>
            </a:extLst>
          </p:cNvPr>
          <p:cNvSpPr txBox="1"/>
          <p:nvPr/>
        </p:nvSpPr>
        <p:spPr>
          <a:xfrm>
            <a:off x="9326349" y="4237523"/>
            <a:ext cx="2036135" cy="1993623"/>
          </a:xfrm>
          <a:prstGeom prst="rect">
            <a:avLst/>
          </a:prstGeom>
          <a:noFill/>
        </p:spPr>
        <p:txBody>
          <a:bodyPr wrap="none" rtlCol="0">
            <a:spAutoFit/>
          </a:bodyPr>
          <a:lstStyle/>
          <a:p>
            <a:r>
              <a:rPr lang="en-US" sz="1765" dirty="0"/>
              <a:t>R Open</a:t>
            </a:r>
          </a:p>
          <a:p>
            <a:r>
              <a:rPr lang="en-US" sz="1765" dirty="0"/>
              <a:t>R Client (R Studio)</a:t>
            </a:r>
          </a:p>
          <a:p>
            <a:r>
              <a:rPr lang="en-US" sz="1765" dirty="0"/>
              <a:t>ScaleR</a:t>
            </a:r>
          </a:p>
          <a:p>
            <a:r>
              <a:rPr lang="en-US" sz="1765" dirty="0"/>
              <a:t>Python</a:t>
            </a:r>
          </a:p>
          <a:p>
            <a:r>
              <a:rPr lang="en-US" sz="1765" dirty="0"/>
              <a:t>Anaconda</a:t>
            </a:r>
          </a:p>
          <a:p>
            <a:r>
              <a:rPr lang="en-US" sz="1765" dirty="0"/>
              <a:t>PyCharm and PyDev</a:t>
            </a:r>
          </a:p>
          <a:p>
            <a:r>
              <a:rPr lang="en-US" sz="1765" dirty="0"/>
              <a:t>Hours and Days</a:t>
            </a:r>
          </a:p>
        </p:txBody>
      </p:sp>
      <p:sp>
        <p:nvSpPr>
          <p:cNvPr id="13" name="Thought Bubble: Cloud 12">
            <a:extLst>
              <a:ext uri="{FF2B5EF4-FFF2-40B4-BE49-F238E27FC236}">
                <a16:creationId xmlns:a16="http://schemas.microsoft.com/office/drawing/2014/main" id="{1B60BA0D-89E5-4AE8-A845-79A9FD9941CC}"/>
              </a:ext>
            </a:extLst>
          </p:cNvPr>
          <p:cNvSpPr/>
          <p:nvPr/>
        </p:nvSpPr>
        <p:spPr>
          <a:xfrm>
            <a:off x="8337061" y="142110"/>
            <a:ext cx="3752596" cy="1657471"/>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68" dirty="0"/>
              <a:t>R Services (In-Database) - 2016</a:t>
            </a:r>
            <a:br>
              <a:rPr lang="en-US" sz="1568" dirty="0"/>
            </a:br>
            <a:r>
              <a:rPr lang="en-US" sz="1568" dirty="0"/>
              <a:t>Machine Learning Services (In-Database)  - 2017</a:t>
            </a:r>
          </a:p>
        </p:txBody>
      </p:sp>
      <p:sp>
        <p:nvSpPr>
          <p:cNvPr id="14" name="Rectangle 13">
            <a:extLst>
              <a:ext uri="{FF2B5EF4-FFF2-40B4-BE49-F238E27FC236}">
                <a16:creationId xmlns:a16="http://schemas.microsoft.com/office/drawing/2014/main" id="{F8FD48A7-0A9C-458B-9DF7-1583FCF9D38D}"/>
              </a:ext>
            </a:extLst>
          </p:cNvPr>
          <p:cNvSpPr/>
          <p:nvPr/>
        </p:nvSpPr>
        <p:spPr bwMode="auto">
          <a:xfrm>
            <a:off x="493345" y="943094"/>
            <a:ext cx="4407422" cy="5863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In-Database Analytics</a:t>
            </a:r>
          </a:p>
        </p:txBody>
      </p:sp>
      <p:sp>
        <p:nvSpPr>
          <p:cNvPr id="15" name="Rectangle 14">
            <a:extLst>
              <a:ext uri="{FF2B5EF4-FFF2-40B4-BE49-F238E27FC236}">
                <a16:creationId xmlns:a16="http://schemas.microsoft.com/office/drawing/2014/main" id="{6A8963B6-B9F7-48E3-A3B6-51EBD413B21B}"/>
              </a:ext>
            </a:extLst>
          </p:cNvPr>
          <p:cNvSpPr/>
          <p:nvPr/>
        </p:nvSpPr>
        <p:spPr bwMode="auto">
          <a:xfrm>
            <a:off x="159699" y="5780703"/>
            <a:ext cx="2719832" cy="896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New to all of this? </a:t>
            </a:r>
            <a:r>
              <a:rPr lang="en-US" sz="2353" dirty="0">
                <a:gradFill>
                  <a:gsLst>
                    <a:gs pos="0">
                      <a:srgbClr val="FFFFFF"/>
                    </a:gs>
                    <a:gs pos="100000">
                      <a:srgbClr val="FFFFFF"/>
                    </a:gs>
                  </a:gsLst>
                  <a:lin ang="5400000" scaled="0"/>
                </a:gradFill>
                <a:ea typeface="Segoe UI" pitchFamily="34" charset="0"/>
                <a:cs typeface="Segoe UI" pitchFamily="34" charset="0"/>
                <a:hlinkClick r:id="rId12"/>
              </a:rPr>
              <a:t>Step by Step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162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11" grpId="0"/>
      <p:bldP spid="12" grpId="0"/>
      <p:bldP spid="13"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2E6F-FD59-49E3-8858-2E2AA4A7710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E796D6-987B-41C0-A047-816FBB8870E0}"/>
              </a:ext>
            </a:extLst>
          </p:cNvPr>
          <p:cNvSpPr>
            <a:spLocks noGrp="1"/>
          </p:cNvSpPr>
          <p:nvPr>
            <p:ph type="body" sz="quarter" idx="10"/>
          </p:nvPr>
        </p:nvSpPr>
        <p:spPr>
          <a:xfrm>
            <a:off x="269240" y="1189177"/>
            <a:ext cx="11655078" cy="480131"/>
          </a:xfrm>
        </p:spPr>
        <p:txBody>
          <a:bodyPr/>
          <a:lstStyle/>
          <a:p>
            <a:endParaRPr lang="en-US" dirty="0"/>
          </a:p>
        </p:txBody>
      </p:sp>
      <p:pic>
        <p:nvPicPr>
          <p:cNvPr id="5" name="Picture 4">
            <a:extLst>
              <a:ext uri="{FF2B5EF4-FFF2-40B4-BE49-F238E27FC236}">
                <a16:creationId xmlns:a16="http://schemas.microsoft.com/office/drawing/2014/main" id="{61C685BF-EAD3-4CFB-BE6C-A7CE592A7D51}"/>
              </a:ext>
            </a:extLst>
          </p:cNvPr>
          <p:cNvPicPr>
            <a:picLocks noChangeAspect="1"/>
          </p:cNvPicPr>
          <p:nvPr/>
        </p:nvPicPr>
        <p:blipFill>
          <a:blip r:embed="rId3"/>
          <a:stretch>
            <a:fillRect/>
          </a:stretch>
        </p:blipFill>
        <p:spPr>
          <a:xfrm>
            <a:off x="864" y="487"/>
            <a:ext cx="12190272" cy="6857027"/>
          </a:xfrm>
          <a:prstGeom prst="rect">
            <a:avLst/>
          </a:prstGeom>
        </p:spPr>
      </p:pic>
    </p:spTree>
    <p:extLst>
      <p:ext uri="{BB962C8B-B14F-4D97-AF65-F5344CB8AC3E}">
        <p14:creationId xmlns:p14="http://schemas.microsoft.com/office/powerpoint/2010/main" val="234703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C6C7-ECAC-4971-85A3-390CB5EB3E9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183339-D515-4EC4-9993-7F8D9938A846}"/>
              </a:ext>
            </a:extLst>
          </p:cNvPr>
          <p:cNvSpPr>
            <a:spLocks noGrp="1"/>
          </p:cNvSpPr>
          <p:nvPr>
            <p:ph type="body" sz="quarter" idx="10"/>
          </p:nvPr>
        </p:nvSpPr>
        <p:spPr>
          <a:xfrm>
            <a:off x="269240" y="1189177"/>
            <a:ext cx="11655078" cy="480131"/>
          </a:xfrm>
        </p:spPr>
        <p:txBody>
          <a:bodyPr/>
          <a:lstStyle/>
          <a:p>
            <a:endParaRPr lang="en-US" dirty="0"/>
          </a:p>
        </p:txBody>
      </p:sp>
      <p:pic>
        <p:nvPicPr>
          <p:cNvPr id="5" name="Picture 4">
            <a:extLst>
              <a:ext uri="{FF2B5EF4-FFF2-40B4-BE49-F238E27FC236}">
                <a16:creationId xmlns:a16="http://schemas.microsoft.com/office/drawing/2014/main" id="{40F89010-35F3-417D-AAED-166E831742C2}"/>
              </a:ext>
            </a:extLst>
          </p:cNvPr>
          <p:cNvPicPr>
            <a:picLocks noChangeAspect="1"/>
          </p:cNvPicPr>
          <p:nvPr/>
        </p:nvPicPr>
        <p:blipFill>
          <a:blip r:embed="rId3"/>
          <a:stretch>
            <a:fillRect/>
          </a:stretch>
        </p:blipFill>
        <p:spPr>
          <a:xfrm>
            <a:off x="1315068" y="705043"/>
            <a:ext cx="9738636" cy="5447915"/>
          </a:xfrm>
          <a:prstGeom prst="rect">
            <a:avLst/>
          </a:prstGeom>
        </p:spPr>
      </p:pic>
    </p:spTree>
    <p:extLst>
      <p:ext uri="{BB962C8B-B14F-4D97-AF65-F5344CB8AC3E}">
        <p14:creationId xmlns:p14="http://schemas.microsoft.com/office/powerpoint/2010/main" val="26916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602C-189D-47E6-86AC-11F34121766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0555000-45C8-4DA8-B1EC-207828356A27}"/>
              </a:ext>
            </a:extLst>
          </p:cNvPr>
          <p:cNvSpPr>
            <a:spLocks noGrp="1"/>
          </p:cNvSpPr>
          <p:nvPr>
            <p:ph type="body" sz="quarter" idx="10"/>
          </p:nvPr>
        </p:nvSpPr>
        <p:spPr>
          <a:xfrm>
            <a:off x="269240" y="1189177"/>
            <a:ext cx="11655078" cy="480131"/>
          </a:xfrm>
        </p:spPr>
        <p:txBody>
          <a:bodyPr/>
          <a:lstStyle/>
          <a:p>
            <a:endParaRPr lang="en-US"/>
          </a:p>
        </p:txBody>
      </p:sp>
      <p:pic>
        <p:nvPicPr>
          <p:cNvPr id="5" name="Picture 4">
            <a:extLst>
              <a:ext uri="{FF2B5EF4-FFF2-40B4-BE49-F238E27FC236}">
                <a16:creationId xmlns:a16="http://schemas.microsoft.com/office/drawing/2014/main" id="{A6569359-B508-4709-87EF-6908F816B525}"/>
              </a:ext>
            </a:extLst>
          </p:cNvPr>
          <p:cNvPicPr>
            <a:picLocks noChangeAspect="1"/>
          </p:cNvPicPr>
          <p:nvPr/>
        </p:nvPicPr>
        <p:blipFill>
          <a:blip r:embed="rId3"/>
          <a:stretch>
            <a:fillRect/>
          </a:stretch>
        </p:blipFill>
        <p:spPr>
          <a:xfrm>
            <a:off x="642750" y="361319"/>
            <a:ext cx="11296177" cy="6354573"/>
          </a:xfrm>
          <a:prstGeom prst="rect">
            <a:avLst/>
          </a:prstGeom>
        </p:spPr>
      </p:pic>
    </p:spTree>
    <p:extLst>
      <p:ext uri="{BB962C8B-B14F-4D97-AF65-F5344CB8AC3E}">
        <p14:creationId xmlns:p14="http://schemas.microsoft.com/office/powerpoint/2010/main" val="142414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338C-B2C1-4721-BB52-45DBF4700552}"/>
              </a:ext>
            </a:extLst>
          </p:cNvPr>
          <p:cNvSpPr>
            <a:spLocks noGrp="1"/>
          </p:cNvSpPr>
          <p:nvPr>
            <p:ph type="title"/>
          </p:nvPr>
        </p:nvSpPr>
        <p:spPr>
          <a:xfrm>
            <a:off x="268928" y="287343"/>
            <a:ext cx="10972800" cy="896425"/>
          </a:xfrm>
        </p:spPr>
        <p:txBody>
          <a:bodyPr/>
          <a:lstStyle/>
          <a:p>
            <a:r>
              <a:rPr lang="en-US" sz="4705">
                <a:solidFill>
                  <a:srgbClr val="0078D7"/>
                </a:solidFill>
                <a:latin typeface="Segoe UI Light (heading)"/>
              </a:rPr>
              <a:t>Batch Mode Memory Grant Feedback</a:t>
            </a:r>
          </a:p>
        </p:txBody>
      </p:sp>
      <p:pic>
        <p:nvPicPr>
          <p:cNvPr id="4" name="Picture 3">
            <a:extLst>
              <a:ext uri="{FF2B5EF4-FFF2-40B4-BE49-F238E27FC236}">
                <a16:creationId xmlns:a16="http://schemas.microsoft.com/office/drawing/2014/main" id="{0DB6E52D-80E9-4010-AFBC-E78D3A75142D}"/>
              </a:ext>
            </a:extLst>
          </p:cNvPr>
          <p:cNvPicPr>
            <a:picLocks noChangeAspect="1"/>
          </p:cNvPicPr>
          <p:nvPr/>
        </p:nvPicPr>
        <p:blipFill>
          <a:blip r:embed="rId3"/>
          <a:stretch>
            <a:fillRect/>
          </a:stretch>
        </p:blipFill>
        <p:spPr>
          <a:xfrm>
            <a:off x="3291539" y="1769188"/>
            <a:ext cx="8061516" cy="1615351"/>
          </a:xfrm>
          <a:prstGeom prst="rect">
            <a:avLst/>
          </a:prstGeom>
        </p:spPr>
      </p:pic>
      <p:sp>
        <p:nvSpPr>
          <p:cNvPr id="5" name="Rectangle 4">
            <a:extLst>
              <a:ext uri="{FF2B5EF4-FFF2-40B4-BE49-F238E27FC236}">
                <a16:creationId xmlns:a16="http://schemas.microsoft.com/office/drawing/2014/main" id="{0CABE541-667E-4AF5-94F3-C809C35BAA5F}"/>
              </a:ext>
            </a:extLst>
          </p:cNvPr>
          <p:cNvSpPr/>
          <p:nvPr/>
        </p:nvSpPr>
        <p:spPr>
          <a:xfrm>
            <a:off x="569244" y="2139432"/>
            <a:ext cx="907515" cy="874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Before</a:t>
            </a:r>
          </a:p>
        </p:txBody>
      </p:sp>
      <p:sp>
        <p:nvSpPr>
          <p:cNvPr id="6" name="Explosion: 8 Points 5">
            <a:extLst>
              <a:ext uri="{FF2B5EF4-FFF2-40B4-BE49-F238E27FC236}">
                <a16:creationId xmlns:a16="http://schemas.microsoft.com/office/drawing/2014/main" id="{F3C8EB38-C9E2-4BAF-918D-AA2A433C17BA}"/>
              </a:ext>
            </a:extLst>
          </p:cNvPr>
          <p:cNvSpPr/>
          <p:nvPr/>
        </p:nvSpPr>
        <p:spPr>
          <a:xfrm>
            <a:off x="4297936" y="2414783"/>
            <a:ext cx="1077533" cy="71835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Spill</a:t>
            </a:r>
          </a:p>
        </p:txBody>
      </p:sp>
      <p:sp>
        <p:nvSpPr>
          <p:cNvPr id="7" name="Explosion: 8 Points 6">
            <a:extLst>
              <a:ext uri="{FF2B5EF4-FFF2-40B4-BE49-F238E27FC236}">
                <a16:creationId xmlns:a16="http://schemas.microsoft.com/office/drawing/2014/main" id="{F71381EA-0E30-455E-8334-E54ABF43099D}"/>
              </a:ext>
            </a:extLst>
          </p:cNvPr>
          <p:cNvSpPr/>
          <p:nvPr/>
        </p:nvSpPr>
        <p:spPr>
          <a:xfrm>
            <a:off x="5557234" y="2414783"/>
            <a:ext cx="1077533" cy="71835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Spill</a:t>
            </a:r>
          </a:p>
        </p:txBody>
      </p:sp>
      <p:pic>
        <p:nvPicPr>
          <p:cNvPr id="8" name="Picture 7">
            <a:extLst>
              <a:ext uri="{FF2B5EF4-FFF2-40B4-BE49-F238E27FC236}">
                <a16:creationId xmlns:a16="http://schemas.microsoft.com/office/drawing/2014/main" id="{9DC2A507-9A84-4B44-A9B7-77693E15A2AE}"/>
              </a:ext>
            </a:extLst>
          </p:cNvPr>
          <p:cNvPicPr>
            <a:picLocks noChangeAspect="1"/>
          </p:cNvPicPr>
          <p:nvPr/>
        </p:nvPicPr>
        <p:blipFill>
          <a:blip r:embed="rId4"/>
          <a:stretch>
            <a:fillRect/>
          </a:stretch>
        </p:blipFill>
        <p:spPr>
          <a:xfrm>
            <a:off x="1830298" y="2498610"/>
            <a:ext cx="2285873" cy="1104840"/>
          </a:xfrm>
          <a:prstGeom prst="rect">
            <a:avLst/>
          </a:prstGeom>
        </p:spPr>
      </p:pic>
      <p:sp>
        <p:nvSpPr>
          <p:cNvPr id="9" name="Rectangle 8">
            <a:extLst>
              <a:ext uri="{FF2B5EF4-FFF2-40B4-BE49-F238E27FC236}">
                <a16:creationId xmlns:a16="http://schemas.microsoft.com/office/drawing/2014/main" id="{0E19190F-BD16-4979-9D7C-C2A0B772747B}"/>
              </a:ext>
            </a:extLst>
          </p:cNvPr>
          <p:cNvSpPr/>
          <p:nvPr/>
        </p:nvSpPr>
        <p:spPr>
          <a:xfrm>
            <a:off x="569244" y="4802721"/>
            <a:ext cx="907515" cy="864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After</a:t>
            </a:r>
          </a:p>
        </p:txBody>
      </p:sp>
      <p:sp>
        <p:nvSpPr>
          <p:cNvPr id="12" name="Arrow: Down 11">
            <a:extLst>
              <a:ext uri="{FF2B5EF4-FFF2-40B4-BE49-F238E27FC236}">
                <a16:creationId xmlns:a16="http://schemas.microsoft.com/office/drawing/2014/main" id="{EA7B1B3A-C1C1-4BF5-96E1-A02402F4FCAD}"/>
              </a:ext>
            </a:extLst>
          </p:cNvPr>
          <p:cNvSpPr/>
          <p:nvPr/>
        </p:nvSpPr>
        <p:spPr>
          <a:xfrm>
            <a:off x="3803667" y="3258839"/>
            <a:ext cx="3143607" cy="131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Spill detected</a:t>
            </a:r>
          </a:p>
          <a:p>
            <a:pPr algn="ctr" defTabSz="914225">
              <a:defRPr/>
            </a:pPr>
            <a:r>
              <a:rPr lang="en-US">
                <a:solidFill>
                  <a:prstClr val="white"/>
                </a:solidFill>
                <a:latin typeface="Calibri" panose="020F0502020204030204"/>
              </a:rPr>
              <a:t>and feedback generated</a:t>
            </a:r>
          </a:p>
        </p:txBody>
      </p:sp>
      <p:pic>
        <p:nvPicPr>
          <p:cNvPr id="13" name="Picture 12">
            <a:extLst>
              <a:ext uri="{FF2B5EF4-FFF2-40B4-BE49-F238E27FC236}">
                <a16:creationId xmlns:a16="http://schemas.microsoft.com/office/drawing/2014/main" id="{E1980F12-D014-4564-B483-C7C80D8DD9D1}"/>
              </a:ext>
            </a:extLst>
          </p:cNvPr>
          <p:cNvPicPr>
            <a:picLocks noChangeAspect="1"/>
          </p:cNvPicPr>
          <p:nvPr/>
        </p:nvPicPr>
        <p:blipFill>
          <a:blip r:embed="rId5"/>
          <a:stretch>
            <a:fillRect/>
          </a:stretch>
        </p:blipFill>
        <p:spPr>
          <a:xfrm>
            <a:off x="3276300" y="4572027"/>
            <a:ext cx="8076754" cy="1546775"/>
          </a:xfrm>
          <a:prstGeom prst="rect">
            <a:avLst/>
          </a:prstGeom>
        </p:spPr>
      </p:pic>
      <p:pic>
        <p:nvPicPr>
          <p:cNvPr id="14" name="Picture 13">
            <a:extLst>
              <a:ext uri="{FF2B5EF4-FFF2-40B4-BE49-F238E27FC236}">
                <a16:creationId xmlns:a16="http://schemas.microsoft.com/office/drawing/2014/main" id="{18ABCB5E-A75D-4051-AC83-351FA9F7560B}"/>
              </a:ext>
            </a:extLst>
          </p:cNvPr>
          <p:cNvPicPr>
            <a:picLocks noChangeAspect="1"/>
          </p:cNvPicPr>
          <p:nvPr/>
        </p:nvPicPr>
        <p:blipFill>
          <a:blip r:embed="rId6"/>
          <a:stretch>
            <a:fillRect/>
          </a:stretch>
        </p:blipFill>
        <p:spPr>
          <a:xfrm>
            <a:off x="1807440" y="5313302"/>
            <a:ext cx="2308732" cy="1021023"/>
          </a:xfrm>
          <a:prstGeom prst="rect">
            <a:avLst/>
          </a:prstGeom>
        </p:spPr>
      </p:pic>
    </p:spTree>
    <p:extLst>
      <p:ext uri="{BB962C8B-B14F-4D97-AF65-F5344CB8AC3E}">
        <p14:creationId xmlns:p14="http://schemas.microsoft.com/office/powerpoint/2010/main" val="295277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Installer Experience</a:t>
            </a:r>
          </a:p>
        </p:txBody>
      </p:sp>
      <p:pic>
        <p:nvPicPr>
          <p:cNvPr id="7" name="Picture 6">
            <a:extLst>
              <a:ext uri="{FF2B5EF4-FFF2-40B4-BE49-F238E27FC236}">
                <a16:creationId xmlns:a16="http://schemas.microsoft.com/office/drawing/2014/main" id="{0AAED016-97B0-4F1D-8859-4E156FF5CE36}"/>
              </a:ext>
            </a:extLst>
          </p:cNvPr>
          <p:cNvPicPr>
            <a:picLocks noChangeAspect="1"/>
          </p:cNvPicPr>
          <p:nvPr/>
        </p:nvPicPr>
        <p:blipFill>
          <a:blip r:embed="rId3"/>
          <a:stretch>
            <a:fillRect/>
          </a:stretch>
        </p:blipFill>
        <p:spPr>
          <a:xfrm>
            <a:off x="239671" y="1189494"/>
            <a:ext cx="9009380" cy="4738602"/>
          </a:xfrm>
          <a:prstGeom prst="rect">
            <a:avLst/>
          </a:prstGeom>
        </p:spPr>
      </p:pic>
      <p:sp>
        <p:nvSpPr>
          <p:cNvPr id="8" name="Rectangle 7">
            <a:extLst>
              <a:ext uri="{FF2B5EF4-FFF2-40B4-BE49-F238E27FC236}">
                <a16:creationId xmlns:a16="http://schemas.microsoft.com/office/drawing/2014/main" id="{64D33FDD-856F-421C-A120-1389AEB2F7DA}"/>
              </a:ext>
            </a:extLst>
          </p:cNvPr>
          <p:cNvSpPr/>
          <p:nvPr/>
        </p:nvSpPr>
        <p:spPr bwMode="auto">
          <a:xfrm>
            <a:off x="1987387" y="3055490"/>
            <a:ext cx="2198250" cy="44821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EC90EBA-D249-4F35-9ECA-39BC5F57C2D6}"/>
              </a:ext>
            </a:extLst>
          </p:cNvPr>
          <p:cNvSpPr/>
          <p:nvPr/>
        </p:nvSpPr>
        <p:spPr bwMode="auto">
          <a:xfrm>
            <a:off x="1987387" y="4148839"/>
            <a:ext cx="2198250" cy="22410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Thought Bubble: Cloud 9">
            <a:extLst>
              <a:ext uri="{FF2B5EF4-FFF2-40B4-BE49-F238E27FC236}">
                <a16:creationId xmlns:a16="http://schemas.microsoft.com/office/drawing/2014/main" id="{DC4403EB-0786-4297-9305-9684CB00AE80}"/>
              </a:ext>
            </a:extLst>
          </p:cNvPr>
          <p:cNvSpPr/>
          <p:nvPr/>
        </p:nvSpPr>
        <p:spPr bwMode="auto">
          <a:xfrm>
            <a:off x="4601959" y="3045271"/>
            <a:ext cx="4482124" cy="1184996"/>
          </a:xfrm>
          <a:prstGeom prst="cloudCallout">
            <a:avLst>
              <a:gd name="adj1" fmla="val -57524"/>
              <a:gd name="adj2" fmla="val 139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Not recommended to install both</a:t>
            </a:r>
          </a:p>
        </p:txBody>
      </p:sp>
      <p:pic>
        <p:nvPicPr>
          <p:cNvPr id="11" name="Picture 10">
            <a:extLst>
              <a:ext uri="{FF2B5EF4-FFF2-40B4-BE49-F238E27FC236}">
                <a16:creationId xmlns:a16="http://schemas.microsoft.com/office/drawing/2014/main" id="{651146DB-861C-423D-8A6C-FD721A1D19FD}"/>
              </a:ext>
            </a:extLst>
          </p:cNvPr>
          <p:cNvPicPr>
            <a:picLocks noChangeAspect="1"/>
          </p:cNvPicPr>
          <p:nvPr/>
        </p:nvPicPr>
        <p:blipFill>
          <a:blip r:embed="rId4"/>
          <a:stretch>
            <a:fillRect/>
          </a:stretch>
        </p:blipFill>
        <p:spPr>
          <a:xfrm>
            <a:off x="4303151" y="2220587"/>
            <a:ext cx="7739445" cy="4080610"/>
          </a:xfrm>
          <a:prstGeom prst="rect">
            <a:avLst/>
          </a:prstGeom>
        </p:spPr>
      </p:pic>
      <p:sp>
        <p:nvSpPr>
          <p:cNvPr id="12" name="Rectangle 11">
            <a:extLst>
              <a:ext uri="{FF2B5EF4-FFF2-40B4-BE49-F238E27FC236}">
                <a16:creationId xmlns:a16="http://schemas.microsoft.com/office/drawing/2014/main" id="{ACECF9CE-A4FB-40C3-95CC-15BEF5287825}"/>
              </a:ext>
            </a:extLst>
          </p:cNvPr>
          <p:cNvSpPr/>
          <p:nvPr/>
        </p:nvSpPr>
        <p:spPr bwMode="auto">
          <a:xfrm>
            <a:off x="5573086" y="3877212"/>
            <a:ext cx="6351995" cy="14940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hought Bubble: Cloud 12">
            <a:extLst>
              <a:ext uri="{FF2B5EF4-FFF2-40B4-BE49-F238E27FC236}">
                <a16:creationId xmlns:a16="http://schemas.microsoft.com/office/drawing/2014/main" id="{BD542B35-284E-454C-AD9A-E0594E58A390}"/>
              </a:ext>
            </a:extLst>
          </p:cNvPr>
          <p:cNvSpPr/>
          <p:nvPr/>
        </p:nvSpPr>
        <p:spPr bwMode="auto">
          <a:xfrm>
            <a:off x="6769478" y="132009"/>
            <a:ext cx="3959210" cy="1057485"/>
          </a:xfrm>
          <a:prstGeom prst="cloudCallout">
            <a:avLst>
              <a:gd name="adj1" fmla="val -28695"/>
              <a:gd name="adj2" fmla="val 601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hlinkClick r:id="rId5"/>
              </a:rPr>
              <a:t>Considerations for Azure Virtual Machine</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01A31EA-E13A-4921-8F65-F88776D13047}"/>
              </a:ext>
            </a:extLst>
          </p:cNvPr>
          <p:cNvSpPr/>
          <p:nvPr/>
        </p:nvSpPr>
        <p:spPr bwMode="auto">
          <a:xfrm>
            <a:off x="249418" y="3951914"/>
            <a:ext cx="1439161" cy="42103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028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Consent and Download</a:t>
            </a:r>
          </a:p>
        </p:txBody>
      </p:sp>
      <p:pic>
        <p:nvPicPr>
          <p:cNvPr id="7" name="Picture 6">
            <a:extLst>
              <a:ext uri="{FF2B5EF4-FFF2-40B4-BE49-F238E27FC236}">
                <a16:creationId xmlns:a16="http://schemas.microsoft.com/office/drawing/2014/main" id="{94FF97AA-4496-414E-B969-4BD761CEB205}"/>
              </a:ext>
            </a:extLst>
          </p:cNvPr>
          <p:cNvPicPr>
            <a:picLocks noChangeAspect="1"/>
          </p:cNvPicPr>
          <p:nvPr/>
        </p:nvPicPr>
        <p:blipFill>
          <a:blip r:embed="rId3"/>
          <a:stretch>
            <a:fillRect/>
          </a:stretch>
        </p:blipFill>
        <p:spPr>
          <a:xfrm>
            <a:off x="376142" y="1038534"/>
            <a:ext cx="6917441" cy="3660401"/>
          </a:xfrm>
          <a:prstGeom prst="rect">
            <a:avLst/>
          </a:prstGeom>
        </p:spPr>
      </p:pic>
      <p:pic>
        <p:nvPicPr>
          <p:cNvPr id="8" name="Picture 7">
            <a:extLst>
              <a:ext uri="{FF2B5EF4-FFF2-40B4-BE49-F238E27FC236}">
                <a16:creationId xmlns:a16="http://schemas.microsoft.com/office/drawing/2014/main" id="{5886198B-0452-4436-96FF-61869143B70A}"/>
              </a:ext>
            </a:extLst>
          </p:cNvPr>
          <p:cNvPicPr>
            <a:picLocks noChangeAspect="1"/>
          </p:cNvPicPr>
          <p:nvPr/>
        </p:nvPicPr>
        <p:blipFill>
          <a:blip r:embed="rId4"/>
          <a:stretch>
            <a:fillRect/>
          </a:stretch>
        </p:blipFill>
        <p:spPr>
          <a:xfrm>
            <a:off x="941557" y="1555458"/>
            <a:ext cx="6872590" cy="3629759"/>
          </a:xfrm>
          <a:prstGeom prst="rect">
            <a:avLst/>
          </a:prstGeom>
        </p:spPr>
      </p:pic>
      <p:pic>
        <p:nvPicPr>
          <p:cNvPr id="9" name="Picture 8">
            <a:extLst>
              <a:ext uri="{FF2B5EF4-FFF2-40B4-BE49-F238E27FC236}">
                <a16:creationId xmlns:a16="http://schemas.microsoft.com/office/drawing/2014/main" id="{61FACB4C-B5C0-410A-AD9F-120F4CFAE56F}"/>
              </a:ext>
            </a:extLst>
          </p:cNvPr>
          <p:cNvPicPr>
            <a:picLocks noChangeAspect="1"/>
          </p:cNvPicPr>
          <p:nvPr/>
        </p:nvPicPr>
        <p:blipFill>
          <a:blip r:embed="rId5"/>
          <a:stretch>
            <a:fillRect/>
          </a:stretch>
        </p:blipFill>
        <p:spPr>
          <a:xfrm>
            <a:off x="5604975" y="2204550"/>
            <a:ext cx="6320106" cy="3345192"/>
          </a:xfrm>
          <a:prstGeom prst="rect">
            <a:avLst/>
          </a:prstGeom>
        </p:spPr>
      </p:pic>
      <p:sp>
        <p:nvSpPr>
          <p:cNvPr id="10" name="Thought Bubble: Cloud 9">
            <a:extLst>
              <a:ext uri="{FF2B5EF4-FFF2-40B4-BE49-F238E27FC236}">
                <a16:creationId xmlns:a16="http://schemas.microsoft.com/office/drawing/2014/main" id="{303CD077-1307-4B59-9B89-8E3F2EF2CB58}"/>
              </a:ext>
            </a:extLst>
          </p:cNvPr>
          <p:cNvSpPr/>
          <p:nvPr/>
        </p:nvSpPr>
        <p:spPr bwMode="auto">
          <a:xfrm>
            <a:off x="7590041" y="739726"/>
            <a:ext cx="4183316" cy="1359709"/>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The offline </a:t>
            </a:r>
            <a:r>
              <a:rPr lang="en-US" sz="2353" dirty="0">
                <a:gradFill>
                  <a:gsLst>
                    <a:gs pos="0">
                      <a:srgbClr val="FFFFFF"/>
                    </a:gs>
                    <a:gs pos="100000">
                      <a:srgbClr val="FFFFFF"/>
                    </a:gs>
                  </a:gsLst>
                  <a:lin ang="5400000" scaled="0"/>
                </a:gradFill>
                <a:ea typeface="Segoe UI" pitchFamily="34" charset="0"/>
                <a:cs typeface="Segoe UI" pitchFamily="34" charset="0"/>
                <a:hlinkClick r:id="rId6"/>
              </a:rPr>
              <a:t>experience</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7F82A24-9907-4B92-BA75-FF6FA5935F1F}"/>
              </a:ext>
            </a:extLst>
          </p:cNvPr>
          <p:cNvSpPr txBox="1"/>
          <p:nvPr/>
        </p:nvSpPr>
        <p:spPr>
          <a:xfrm>
            <a:off x="318063" y="5723824"/>
            <a:ext cx="10589822" cy="635559"/>
          </a:xfrm>
          <a:prstGeom prst="rect">
            <a:avLst/>
          </a:prstGeom>
          <a:noFill/>
        </p:spPr>
        <p:txBody>
          <a:bodyPr wrap="none" rtlCol="0">
            <a:spAutoFit/>
          </a:bodyPr>
          <a:lstStyle/>
          <a:p>
            <a:pPr marL="280121" indent="-280121">
              <a:buFont typeface="Arial" panose="020B0604020202020204" pitchFamily="34" charset="0"/>
              <a:buChar char="•"/>
            </a:pPr>
            <a:r>
              <a:rPr lang="en-US" sz="1765" dirty="0"/>
              <a:t>CUs and SPs will have new download packages</a:t>
            </a:r>
          </a:p>
          <a:p>
            <a:pPr marL="280121" indent="-280121">
              <a:buFont typeface="Arial" panose="020B0604020202020204" pitchFamily="34" charset="0"/>
              <a:buChar char="•"/>
            </a:pPr>
            <a:r>
              <a:rPr lang="en-US" sz="1765" dirty="0"/>
              <a:t>Don’t forget </a:t>
            </a:r>
            <a:r>
              <a:rPr lang="en-US" sz="1765" i="1" dirty="0"/>
              <a:t>/IACCEPTROPENLICENSETERMS </a:t>
            </a:r>
            <a:r>
              <a:rPr lang="en-US" sz="1765" dirty="0"/>
              <a:t>and</a:t>
            </a:r>
            <a:r>
              <a:rPr lang="en-US" sz="1765" i="1" dirty="0"/>
              <a:t> /IACCEPTPYTHONLICENSEAGREEMENT </a:t>
            </a:r>
            <a:r>
              <a:rPr lang="en-US" sz="1765" dirty="0"/>
              <a:t>for</a:t>
            </a:r>
            <a:r>
              <a:rPr lang="en-US" sz="1765" i="1" dirty="0"/>
              <a:t> </a:t>
            </a:r>
            <a:r>
              <a:rPr lang="en-US" sz="1765" dirty="0"/>
              <a:t>unattended installs</a:t>
            </a:r>
          </a:p>
        </p:txBody>
      </p:sp>
    </p:spTree>
    <p:extLst>
      <p:ext uri="{BB962C8B-B14F-4D97-AF65-F5344CB8AC3E}">
        <p14:creationId xmlns:p14="http://schemas.microsoft.com/office/powerpoint/2010/main" val="408315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Just Show Us!</a:t>
            </a:r>
          </a:p>
        </p:txBody>
      </p:sp>
      <p:pic>
        <p:nvPicPr>
          <p:cNvPr id="5" name="Graphic 4" descr="Teacher">
            <a:extLst>
              <a:ext uri="{FF2B5EF4-FFF2-40B4-BE49-F238E27FC236}">
                <a16:creationId xmlns:a16="http://schemas.microsoft.com/office/drawing/2014/main" id="{77EA4746-ADEE-4ED4-AC2F-187AA41B28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7062" y="3503702"/>
            <a:ext cx="2689274" cy="2689274"/>
          </a:xfrm>
          <a:prstGeom prst="rect">
            <a:avLst/>
          </a:prstGeom>
        </p:spPr>
      </p:pic>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sp_execute_external_script</a:t>
            </a:r>
          </a:p>
        </p:txBody>
      </p:sp>
      <p:sp>
        <p:nvSpPr>
          <p:cNvPr id="7" name="Content Placeholder 5">
            <a:extLst>
              <a:ext uri="{FF2B5EF4-FFF2-40B4-BE49-F238E27FC236}">
                <a16:creationId xmlns:a16="http://schemas.microsoft.com/office/drawing/2014/main" id="{119A9105-AC31-4A94-9C6F-E8ED2077D947}"/>
              </a:ext>
            </a:extLst>
          </p:cNvPr>
          <p:cNvSpPr txBox="1">
            <a:spLocks/>
          </p:cNvSpPr>
          <p:nvPr/>
        </p:nvSpPr>
        <p:spPr>
          <a:xfrm>
            <a:off x="604377" y="1564109"/>
            <a:ext cx="10496662" cy="4554166"/>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b="1" dirty="0">
                <a:solidFill>
                  <a:schemeClr val="bg1">
                    <a:lumMod val="50000"/>
                  </a:schemeClr>
                </a:solidFill>
                <a:latin typeface="Lucida Console" panose="020B0609040504020204" pitchFamily="49" charset="0"/>
                <a:cs typeface="Courier New" panose="02070309020205020404" pitchFamily="49" charset="0"/>
              </a:rPr>
              <a:t>execute sp_execute_external_script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@language = N'R'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 @script = N'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x &lt;- as.matrix(InputDataSet);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y &lt;- array(dim1:dim2);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OutputDataSet &lt;- as.data.frame(x %*% y);'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@input_data_1 = N'SELECT [Col1] from MyData;'</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@params = N'@dim1 int, @dim2 int'  </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 @dim1 = 12, @dim2 = 15</a:t>
            </a:r>
          </a:p>
          <a:p>
            <a:pPr marL="0" indent="0">
              <a:buNone/>
            </a:pPr>
            <a:r>
              <a:rPr lang="en-US" sz="1961" dirty="0">
                <a:solidFill>
                  <a:schemeClr val="bg1">
                    <a:lumMod val="75000"/>
                  </a:schemeClr>
                </a:solidFill>
                <a:latin typeface="Lucida Console" panose="020B0609040504020204" pitchFamily="49" charset="0"/>
                <a:cs typeface="Courier New" panose="02070309020205020404" pitchFamily="49" charset="0"/>
              </a:rPr>
              <a:t>WITH RESULT SETS (([Col1] int, [Col2] int, [Col3] int, [Col4] int));</a:t>
            </a:r>
            <a:endParaRPr lang="en-IN" sz="1961" dirty="0">
              <a:solidFill>
                <a:schemeClr val="bg1">
                  <a:lumMod val="75000"/>
                </a:schemeClr>
              </a:solidFill>
              <a:latin typeface="Lucida Console" panose="020B0609040504020204" pitchFamily="49" charset="0"/>
              <a:cs typeface="Courier New" panose="02070309020205020404" pitchFamily="49" charset="0"/>
            </a:endParaRPr>
          </a:p>
        </p:txBody>
      </p:sp>
      <p:cxnSp>
        <p:nvCxnSpPr>
          <p:cNvPr id="8" name="Straight Arrow Connector 7">
            <a:extLst>
              <a:ext uri="{FF2B5EF4-FFF2-40B4-BE49-F238E27FC236}">
                <a16:creationId xmlns:a16="http://schemas.microsoft.com/office/drawing/2014/main" id="{ACDEAD5E-8F1E-430B-B183-7DE6BEB50AE4}"/>
              </a:ext>
            </a:extLst>
          </p:cNvPr>
          <p:cNvCxnSpPr>
            <a:cxnSpLocks/>
          </p:cNvCxnSpPr>
          <p:nvPr/>
        </p:nvCxnSpPr>
        <p:spPr>
          <a:xfrm flipV="1">
            <a:off x="3332023" y="1803330"/>
            <a:ext cx="3286891" cy="3097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859B8D9-606E-42A5-9C16-B40290D5DB9E}"/>
              </a:ext>
            </a:extLst>
          </p:cNvPr>
          <p:cNvSpPr/>
          <p:nvPr/>
        </p:nvSpPr>
        <p:spPr>
          <a:xfrm>
            <a:off x="6618915" y="1494006"/>
            <a:ext cx="3730672" cy="547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Choices are ‘R’ or ‘Python’</a:t>
            </a:r>
          </a:p>
        </p:txBody>
      </p:sp>
      <p:cxnSp>
        <p:nvCxnSpPr>
          <p:cNvPr id="10" name="Straight Arrow Connector 9">
            <a:extLst>
              <a:ext uri="{FF2B5EF4-FFF2-40B4-BE49-F238E27FC236}">
                <a16:creationId xmlns:a16="http://schemas.microsoft.com/office/drawing/2014/main" id="{6E76AF1D-BC03-462B-84CA-F21AE453D604}"/>
              </a:ext>
            </a:extLst>
          </p:cNvPr>
          <p:cNvCxnSpPr>
            <a:cxnSpLocks/>
          </p:cNvCxnSpPr>
          <p:nvPr/>
        </p:nvCxnSpPr>
        <p:spPr>
          <a:xfrm flipV="1">
            <a:off x="6021298" y="2593277"/>
            <a:ext cx="3471601" cy="3240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hlinkClick r:id="rId3"/>
            <a:extLst>
              <a:ext uri="{FF2B5EF4-FFF2-40B4-BE49-F238E27FC236}">
                <a16:creationId xmlns:a16="http://schemas.microsoft.com/office/drawing/2014/main" id="{ECDB81D3-B83D-44A8-89E9-233EFE91F804}"/>
              </a:ext>
            </a:extLst>
          </p:cNvPr>
          <p:cNvSpPr/>
          <p:nvPr/>
        </p:nvSpPr>
        <p:spPr>
          <a:xfrm>
            <a:off x="9492899" y="2160153"/>
            <a:ext cx="2527631" cy="91271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script. Use a @var or read from a </a:t>
            </a:r>
            <a:r>
              <a:rPr lang="en-US" sz="1765" dirty="0">
                <a:hlinkClick r:id="rId4"/>
              </a:rPr>
              <a:t>R file </a:t>
            </a:r>
            <a:r>
              <a:rPr lang="en-US" sz="1765" dirty="0"/>
              <a:t>or </a:t>
            </a:r>
            <a:r>
              <a:rPr lang="en-US" sz="1765" dirty="0">
                <a:hlinkClick r:id="rId3"/>
              </a:rPr>
              <a:t>Python file </a:t>
            </a:r>
            <a:endParaRPr lang="en-US" sz="1765" dirty="0"/>
          </a:p>
        </p:txBody>
      </p:sp>
      <p:cxnSp>
        <p:nvCxnSpPr>
          <p:cNvPr id="12" name="Straight Arrow Connector 11">
            <a:extLst>
              <a:ext uri="{FF2B5EF4-FFF2-40B4-BE49-F238E27FC236}">
                <a16:creationId xmlns:a16="http://schemas.microsoft.com/office/drawing/2014/main" id="{44BA3157-D79B-402D-806D-29D4D8AF7501}"/>
              </a:ext>
            </a:extLst>
          </p:cNvPr>
          <p:cNvCxnSpPr>
            <a:cxnSpLocks/>
            <a:endCxn id="13" idx="1"/>
          </p:cNvCxnSpPr>
          <p:nvPr/>
        </p:nvCxnSpPr>
        <p:spPr>
          <a:xfrm flipV="1">
            <a:off x="7814148" y="3578365"/>
            <a:ext cx="844532" cy="149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3DCDB1E-2DEF-405E-9202-4DF11EDF415A}"/>
              </a:ext>
            </a:extLst>
          </p:cNvPr>
          <p:cNvSpPr/>
          <p:nvPr/>
        </p:nvSpPr>
        <p:spPr>
          <a:xfrm>
            <a:off x="8658680" y="3191098"/>
            <a:ext cx="3388439" cy="7745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Input data for script. Can be any T-SQL SELECT. Traceable</a:t>
            </a:r>
          </a:p>
        </p:txBody>
      </p:sp>
      <p:cxnSp>
        <p:nvCxnSpPr>
          <p:cNvPr id="14" name="Straight Arrow Connector 13">
            <a:extLst>
              <a:ext uri="{FF2B5EF4-FFF2-40B4-BE49-F238E27FC236}">
                <a16:creationId xmlns:a16="http://schemas.microsoft.com/office/drawing/2014/main" id="{66DC9A36-AEFA-4AAA-8B5C-4F2E4BB7EA68}"/>
              </a:ext>
            </a:extLst>
          </p:cNvPr>
          <p:cNvCxnSpPr>
            <a:cxnSpLocks/>
            <a:endCxn id="15" idx="1"/>
          </p:cNvCxnSpPr>
          <p:nvPr/>
        </p:nvCxnSpPr>
        <p:spPr>
          <a:xfrm>
            <a:off x="4829861" y="4216094"/>
            <a:ext cx="1464920" cy="5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CA52A2A-838D-4D24-BFF9-5E25A775C7C9}"/>
              </a:ext>
            </a:extLst>
          </p:cNvPr>
          <p:cNvSpPr/>
          <p:nvPr/>
        </p:nvSpPr>
        <p:spPr>
          <a:xfrm>
            <a:off x="6294782" y="4045559"/>
            <a:ext cx="5478576" cy="44118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Parameters for script. OUTPUT supported. varbinary(max) used for </a:t>
            </a:r>
            <a:r>
              <a:rPr lang="en-US" sz="1568" dirty="0">
                <a:hlinkClick r:id="rId5"/>
              </a:rPr>
              <a:t>trained models</a:t>
            </a:r>
            <a:endParaRPr lang="en-US" sz="1568" dirty="0"/>
          </a:p>
        </p:txBody>
      </p:sp>
      <p:cxnSp>
        <p:nvCxnSpPr>
          <p:cNvPr id="16" name="Straight Arrow Connector 15">
            <a:extLst>
              <a:ext uri="{FF2B5EF4-FFF2-40B4-BE49-F238E27FC236}">
                <a16:creationId xmlns:a16="http://schemas.microsoft.com/office/drawing/2014/main" id="{CB1E4B1F-31E7-431D-86FC-AAD284FC3EAD}"/>
              </a:ext>
            </a:extLst>
          </p:cNvPr>
          <p:cNvCxnSpPr/>
          <p:nvPr/>
        </p:nvCxnSpPr>
        <p:spPr>
          <a:xfrm>
            <a:off x="6618915" y="4991161"/>
            <a:ext cx="1969173" cy="7064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6D68F0B-D3E9-476E-B451-F0C50F2387F4}"/>
              </a:ext>
            </a:extLst>
          </p:cNvPr>
          <p:cNvSpPr/>
          <p:nvPr/>
        </p:nvSpPr>
        <p:spPr>
          <a:xfrm>
            <a:off x="8658680" y="5316587"/>
            <a:ext cx="2329552" cy="592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Result set binding (Optional)</a:t>
            </a:r>
          </a:p>
        </p:txBody>
      </p:sp>
      <p:cxnSp>
        <p:nvCxnSpPr>
          <p:cNvPr id="19" name="Straight Arrow Connector 18">
            <a:extLst>
              <a:ext uri="{FF2B5EF4-FFF2-40B4-BE49-F238E27FC236}">
                <a16:creationId xmlns:a16="http://schemas.microsoft.com/office/drawing/2014/main" id="{3F5A6348-A4C8-4E46-857E-AC2AF883D3D0}"/>
              </a:ext>
            </a:extLst>
          </p:cNvPr>
          <p:cNvCxnSpPr/>
          <p:nvPr/>
        </p:nvCxnSpPr>
        <p:spPr>
          <a:xfrm flipV="1">
            <a:off x="2912128" y="2778906"/>
            <a:ext cx="581539" cy="799457"/>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28B05032-1CAD-413C-85D8-F296593159B4}"/>
              </a:ext>
            </a:extLst>
          </p:cNvPr>
          <p:cNvCxnSpPr>
            <a:cxnSpLocks/>
          </p:cNvCxnSpPr>
          <p:nvPr/>
        </p:nvCxnSpPr>
        <p:spPr>
          <a:xfrm flipH="1">
            <a:off x="883018" y="3503702"/>
            <a:ext cx="181944" cy="1149541"/>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hought Bubble: Cloud 20">
            <a:extLst>
              <a:ext uri="{FF2B5EF4-FFF2-40B4-BE49-F238E27FC236}">
                <a16:creationId xmlns:a16="http://schemas.microsoft.com/office/drawing/2014/main" id="{D771A4BF-2C89-4E1F-BDCD-9A8C514C75D3}"/>
              </a:ext>
            </a:extLst>
          </p:cNvPr>
          <p:cNvSpPr/>
          <p:nvPr/>
        </p:nvSpPr>
        <p:spPr>
          <a:xfrm>
            <a:off x="299243" y="5132581"/>
            <a:ext cx="4743217" cy="959513"/>
          </a:xfrm>
          <a:prstGeom prst="cloudCallout">
            <a:avLst>
              <a:gd name="adj1" fmla="val -12470"/>
              <a:gd name="adj2" fmla="val -71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Messages can also be returned including STDOUT and STDERR</a:t>
            </a:r>
          </a:p>
        </p:txBody>
      </p:sp>
      <p:cxnSp>
        <p:nvCxnSpPr>
          <p:cNvPr id="22" name="Straight Arrow Connector 21">
            <a:extLst>
              <a:ext uri="{FF2B5EF4-FFF2-40B4-BE49-F238E27FC236}">
                <a16:creationId xmlns:a16="http://schemas.microsoft.com/office/drawing/2014/main" id="{66D37D0A-A15E-4FCD-9D04-D4E4204F9FE2}"/>
              </a:ext>
            </a:extLst>
          </p:cNvPr>
          <p:cNvCxnSpPr>
            <a:cxnSpLocks/>
          </p:cNvCxnSpPr>
          <p:nvPr/>
        </p:nvCxnSpPr>
        <p:spPr>
          <a:xfrm flipV="1">
            <a:off x="2344217" y="3120434"/>
            <a:ext cx="505405" cy="1148157"/>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6CB5B41-9DDC-4951-8186-3FC380632CDF}"/>
              </a:ext>
            </a:extLst>
          </p:cNvPr>
          <p:cNvCxnSpPr>
            <a:cxnSpLocks/>
          </p:cNvCxnSpPr>
          <p:nvPr/>
        </p:nvCxnSpPr>
        <p:spPr>
          <a:xfrm flipH="1" flipV="1">
            <a:off x="3492338" y="3135784"/>
            <a:ext cx="110252" cy="1143837"/>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Rectangle 23">
            <a:extLst>
              <a:ext uri="{FF2B5EF4-FFF2-40B4-BE49-F238E27FC236}">
                <a16:creationId xmlns:a16="http://schemas.microsoft.com/office/drawing/2014/main" id="{AE0329D3-0E40-460A-8CF9-D6D76726192D}"/>
              </a:ext>
            </a:extLst>
          </p:cNvPr>
          <p:cNvSpPr/>
          <p:nvPr/>
        </p:nvSpPr>
        <p:spPr bwMode="auto">
          <a:xfrm>
            <a:off x="7456900" y="141806"/>
            <a:ext cx="1897455" cy="5979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hlinkClick r:id="rId6"/>
              </a:rPr>
              <a:t>R Primer</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918F964-004E-4661-AF8F-3FF80FFF7A26}"/>
              </a:ext>
            </a:extLst>
          </p:cNvPr>
          <p:cNvSpPr/>
          <p:nvPr/>
        </p:nvSpPr>
        <p:spPr bwMode="auto">
          <a:xfrm>
            <a:off x="9394995" y="141805"/>
            <a:ext cx="2652123" cy="5979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hlinkClick r:id="rId7"/>
              </a:rPr>
              <a:t>Python Primer</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17C5634-F983-456C-8397-37C21B68CC9D}"/>
              </a:ext>
            </a:extLst>
          </p:cNvPr>
          <p:cNvSpPr/>
          <p:nvPr/>
        </p:nvSpPr>
        <p:spPr bwMode="auto">
          <a:xfrm>
            <a:off x="5858251" y="5999216"/>
            <a:ext cx="6202591" cy="52291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Supports any client that can run T-SQL</a:t>
            </a:r>
          </a:p>
        </p:txBody>
      </p:sp>
      <p:sp>
        <p:nvSpPr>
          <p:cNvPr id="27" name="Rectangle: Rounded Corners 26">
            <a:hlinkClick r:id="rId3"/>
            <a:extLst>
              <a:ext uri="{FF2B5EF4-FFF2-40B4-BE49-F238E27FC236}">
                <a16:creationId xmlns:a16="http://schemas.microsoft.com/office/drawing/2014/main" id="{E2B2D9D3-9B99-4498-B852-A2197F057F6B}"/>
              </a:ext>
            </a:extLst>
          </p:cNvPr>
          <p:cNvSpPr/>
          <p:nvPr/>
        </p:nvSpPr>
        <p:spPr>
          <a:xfrm>
            <a:off x="6462055" y="2167796"/>
            <a:ext cx="2456315" cy="84644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R </a:t>
            </a:r>
            <a:r>
              <a:rPr lang="en-US" sz="1765" dirty="0">
                <a:hlinkClick r:id="rId8"/>
              </a:rPr>
              <a:t>dataframe</a:t>
            </a:r>
            <a:r>
              <a:rPr lang="en-US" sz="1765" dirty="0"/>
              <a:t> or Python </a:t>
            </a:r>
            <a:r>
              <a:rPr lang="en-US" sz="1765" dirty="0">
                <a:hlinkClick r:id="rId9"/>
              </a:rPr>
              <a:t>Pandas dataframe</a:t>
            </a:r>
            <a:endParaRPr lang="en-US" sz="1765" dirty="0"/>
          </a:p>
        </p:txBody>
      </p:sp>
      <p:cxnSp>
        <p:nvCxnSpPr>
          <p:cNvPr id="28" name="Straight Arrow Connector 27">
            <a:extLst>
              <a:ext uri="{FF2B5EF4-FFF2-40B4-BE49-F238E27FC236}">
                <a16:creationId xmlns:a16="http://schemas.microsoft.com/office/drawing/2014/main" id="{7C8540AF-D6C5-48B3-B6C5-4D2FFC796970}"/>
              </a:ext>
            </a:extLst>
          </p:cNvPr>
          <p:cNvCxnSpPr>
            <a:cxnSpLocks/>
          </p:cNvCxnSpPr>
          <p:nvPr/>
        </p:nvCxnSpPr>
        <p:spPr>
          <a:xfrm flipV="1">
            <a:off x="5024236" y="2591016"/>
            <a:ext cx="1437819" cy="738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092D43-D8F1-4047-ADB4-CBEE5AC796C8}"/>
              </a:ext>
            </a:extLst>
          </p:cNvPr>
          <p:cNvCxnSpPr>
            <a:cxnSpLocks/>
          </p:cNvCxnSpPr>
          <p:nvPr/>
        </p:nvCxnSpPr>
        <p:spPr>
          <a:xfrm flipV="1">
            <a:off x="2958904" y="2625802"/>
            <a:ext cx="3503152" cy="666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2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7">
                                            <p:txEl>
                                              <p:pRg st="1" end="1"/>
                                            </p:txEl>
                                          </p:spTgt>
                                        </p:tgtEl>
                                        <p:attrNameLst>
                                          <p:attrName>style.color</p:attrName>
                                        </p:attrNameLst>
                                      </p:cBhvr>
                                      <p:by>
                                        <p:hsl h="0" s="-12549" l="-25098"/>
                                      </p:by>
                                    </p:animClr>
                                    <p:animClr clrSpc="hsl" dir="cw">
                                      <p:cBhvr>
                                        <p:cTn id="7" dur="500" fill="hold"/>
                                        <p:tgtEl>
                                          <p:spTgt spid="7">
                                            <p:txEl>
                                              <p:pRg st="1" end="1"/>
                                            </p:txEl>
                                          </p:spTgt>
                                        </p:tgtEl>
                                        <p:attrNameLst>
                                          <p:attrName>fillcolor</p:attrName>
                                        </p:attrNameLst>
                                      </p:cBhvr>
                                      <p:by>
                                        <p:hsl h="0" s="-12549" l="-25098"/>
                                      </p:by>
                                    </p:animClr>
                                    <p:animClr clrSpc="hsl" dir="cw">
                                      <p:cBhvr>
                                        <p:cTn id="8" dur="500" fill="hold"/>
                                        <p:tgtEl>
                                          <p:spTgt spid="7">
                                            <p:txEl>
                                              <p:pRg st="1" end="1"/>
                                            </p:txEl>
                                          </p:spTgt>
                                        </p:tgtEl>
                                        <p:attrNameLst>
                                          <p:attrName>stroke.color</p:attrName>
                                        </p:attrNameLst>
                                      </p:cBhvr>
                                      <p:by>
                                        <p:hsl h="0" s="-12549" l="-25098"/>
                                      </p:by>
                                    </p:animClr>
                                    <p:set>
                                      <p:cBhvr>
                                        <p:cTn id="9" dur="500" fill="hold"/>
                                        <p:tgtEl>
                                          <p:spTgt spid="7">
                                            <p:txEl>
                                              <p:pRg st="1" end="1"/>
                                            </p:txEl>
                                          </p:spTgt>
                                        </p:tgtEl>
                                        <p:attrNameLst>
                                          <p:attrName>fill.type</p:attrName>
                                        </p:attrNameLst>
                                      </p:cBhvr>
                                      <p:to>
                                        <p:strVal val="solid"/>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0" presetClass="emph" presetSubtype="0" fill="hold" nodeType="clickEffect">
                                  <p:stCondLst>
                                    <p:cond delay="0"/>
                                  </p:stCondLst>
                                  <p:childTnLst>
                                    <p:animClr clrSpc="hsl" dir="cw">
                                      <p:cBhvr override="childStyle">
                                        <p:cTn id="18" dur="500" fill="hold"/>
                                        <p:tgtEl>
                                          <p:spTgt spid="7">
                                            <p:txEl>
                                              <p:pRg st="1" end="1"/>
                                            </p:txEl>
                                          </p:spTgt>
                                        </p:tgtEl>
                                        <p:attrNameLst>
                                          <p:attrName>style.color</p:attrName>
                                        </p:attrNameLst>
                                      </p:cBhvr>
                                      <p:by>
                                        <p:hsl h="0" s="12549" l="25098"/>
                                      </p:by>
                                    </p:animClr>
                                    <p:animClr clrSpc="hsl" dir="cw">
                                      <p:cBhvr>
                                        <p:cTn id="19" dur="500" fill="hold"/>
                                        <p:tgtEl>
                                          <p:spTgt spid="7">
                                            <p:txEl>
                                              <p:pRg st="1" end="1"/>
                                            </p:txEl>
                                          </p:spTgt>
                                        </p:tgtEl>
                                        <p:attrNameLst>
                                          <p:attrName>fillcolor</p:attrName>
                                        </p:attrNameLst>
                                      </p:cBhvr>
                                      <p:by>
                                        <p:hsl h="0" s="12549" l="25098"/>
                                      </p:by>
                                    </p:animClr>
                                    <p:animClr clrSpc="hsl" dir="cw">
                                      <p:cBhvr>
                                        <p:cTn id="20" dur="500" fill="hold"/>
                                        <p:tgtEl>
                                          <p:spTgt spid="7">
                                            <p:txEl>
                                              <p:pRg st="1" end="1"/>
                                            </p:txEl>
                                          </p:spTgt>
                                        </p:tgtEl>
                                        <p:attrNameLst>
                                          <p:attrName>stroke.color</p:attrName>
                                        </p:attrNameLst>
                                      </p:cBhvr>
                                      <p:by>
                                        <p:hsl h="0" s="12549" l="25098"/>
                                      </p:by>
                                    </p:animClr>
                                    <p:set>
                                      <p:cBhvr>
                                        <p:cTn id="21" dur="500" fill="hold"/>
                                        <p:tgtEl>
                                          <p:spTgt spid="7">
                                            <p:txEl>
                                              <p:pRg st="1" end="1"/>
                                            </p:txEl>
                                          </p:spTgt>
                                        </p:tgtEl>
                                        <p:attrNameLst>
                                          <p:attrName>fill.type</p:attrName>
                                        </p:attrNameLst>
                                      </p:cBhvr>
                                      <p:to>
                                        <p:strVal val="solid"/>
                                      </p:to>
                                    </p:set>
                                  </p:childTnLst>
                                </p:cTn>
                              </p:par>
                            </p:childTnLst>
                          </p:cTn>
                        </p:par>
                        <p:par>
                          <p:cTn id="22" fill="hold">
                            <p:stCondLst>
                              <p:cond delay="500"/>
                            </p:stCondLst>
                            <p:childTnLst>
                              <p:par>
                                <p:cTn id="23" presetID="24" presetClass="emph" presetSubtype="0" fill="hold" nodeType="afterEffect">
                                  <p:stCondLst>
                                    <p:cond delay="0"/>
                                  </p:stCondLst>
                                  <p:childTnLst>
                                    <p:animClr clrSpc="hsl" dir="cw">
                                      <p:cBhvr override="childStyle">
                                        <p:cTn id="24" dur="500" fill="hold"/>
                                        <p:tgtEl>
                                          <p:spTgt spid="7">
                                            <p:txEl>
                                              <p:pRg st="2" end="2"/>
                                            </p:txEl>
                                          </p:spTgt>
                                        </p:tgtEl>
                                        <p:attrNameLst>
                                          <p:attrName>style.color</p:attrName>
                                        </p:attrNameLst>
                                      </p:cBhvr>
                                      <p:by>
                                        <p:hsl h="0" s="-12549" l="-25098"/>
                                      </p:by>
                                    </p:animClr>
                                    <p:animClr clrSpc="hsl" dir="cw">
                                      <p:cBhvr>
                                        <p:cTn id="25" dur="500" fill="hold"/>
                                        <p:tgtEl>
                                          <p:spTgt spid="7">
                                            <p:txEl>
                                              <p:pRg st="2" end="2"/>
                                            </p:txEl>
                                          </p:spTgt>
                                        </p:tgtEl>
                                        <p:attrNameLst>
                                          <p:attrName>fillcolor</p:attrName>
                                        </p:attrNameLst>
                                      </p:cBhvr>
                                      <p:by>
                                        <p:hsl h="0" s="-12549" l="-25098"/>
                                      </p:by>
                                    </p:animClr>
                                    <p:animClr clrSpc="hsl" dir="cw">
                                      <p:cBhvr>
                                        <p:cTn id="26" dur="500" fill="hold"/>
                                        <p:tgtEl>
                                          <p:spTgt spid="7">
                                            <p:txEl>
                                              <p:pRg st="2" end="2"/>
                                            </p:txEl>
                                          </p:spTgt>
                                        </p:tgtEl>
                                        <p:attrNameLst>
                                          <p:attrName>stroke.color</p:attrName>
                                        </p:attrNameLst>
                                      </p:cBhvr>
                                      <p:by>
                                        <p:hsl h="0" s="-12549" l="-25098"/>
                                      </p:by>
                                    </p:animClr>
                                    <p:set>
                                      <p:cBhvr>
                                        <p:cTn id="27" dur="500" fill="hold"/>
                                        <p:tgtEl>
                                          <p:spTgt spid="7">
                                            <p:txEl>
                                              <p:pRg st="2" end="2"/>
                                            </p:txEl>
                                          </p:spTgt>
                                        </p:tgtEl>
                                        <p:attrNameLst>
                                          <p:attrName>fill.type</p:attrName>
                                        </p:attrNameLst>
                                      </p:cBhvr>
                                      <p:to>
                                        <p:strVal val="solid"/>
                                      </p:to>
                                    </p:set>
                                  </p:childTnLst>
                                </p:cTn>
                              </p:par>
                              <p:par>
                                <p:cTn id="28" presetID="24" presetClass="emph" presetSubtype="0" fill="hold" nodeType="withEffect">
                                  <p:stCondLst>
                                    <p:cond delay="0"/>
                                  </p:stCondLst>
                                  <p:childTnLst>
                                    <p:animClr clrSpc="hsl" dir="cw">
                                      <p:cBhvr override="childStyle">
                                        <p:cTn id="29" dur="500" fill="hold"/>
                                        <p:tgtEl>
                                          <p:spTgt spid="7">
                                            <p:txEl>
                                              <p:pRg st="3" end="3"/>
                                            </p:txEl>
                                          </p:spTgt>
                                        </p:tgtEl>
                                        <p:attrNameLst>
                                          <p:attrName>style.color</p:attrName>
                                        </p:attrNameLst>
                                      </p:cBhvr>
                                      <p:by>
                                        <p:hsl h="0" s="-12549" l="-25098"/>
                                      </p:by>
                                    </p:animClr>
                                    <p:animClr clrSpc="hsl" dir="cw">
                                      <p:cBhvr>
                                        <p:cTn id="30" dur="500" fill="hold"/>
                                        <p:tgtEl>
                                          <p:spTgt spid="7">
                                            <p:txEl>
                                              <p:pRg st="3" end="3"/>
                                            </p:txEl>
                                          </p:spTgt>
                                        </p:tgtEl>
                                        <p:attrNameLst>
                                          <p:attrName>fillcolor</p:attrName>
                                        </p:attrNameLst>
                                      </p:cBhvr>
                                      <p:by>
                                        <p:hsl h="0" s="-12549" l="-25098"/>
                                      </p:by>
                                    </p:animClr>
                                    <p:animClr clrSpc="hsl" dir="cw">
                                      <p:cBhvr>
                                        <p:cTn id="31" dur="500" fill="hold"/>
                                        <p:tgtEl>
                                          <p:spTgt spid="7">
                                            <p:txEl>
                                              <p:pRg st="3" end="3"/>
                                            </p:txEl>
                                          </p:spTgt>
                                        </p:tgtEl>
                                        <p:attrNameLst>
                                          <p:attrName>stroke.color</p:attrName>
                                        </p:attrNameLst>
                                      </p:cBhvr>
                                      <p:by>
                                        <p:hsl h="0" s="-12549" l="-25098"/>
                                      </p:by>
                                    </p:animClr>
                                    <p:set>
                                      <p:cBhvr>
                                        <p:cTn id="32" dur="500" fill="hold"/>
                                        <p:tgtEl>
                                          <p:spTgt spid="7">
                                            <p:txEl>
                                              <p:pRg st="3" end="3"/>
                                            </p:txEl>
                                          </p:spTgt>
                                        </p:tgtEl>
                                        <p:attrNameLst>
                                          <p:attrName>fill.type</p:attrName>
                                        </p:attrNameLst>
                                      </p:cBhvr>
                                      <p:to>
                                        <p:strVal val="solid"/>
                                      </p:to>
                                    </p:set>
                                  </p:childTnLst>
                                </p:cTn>
                              </p:par>
                              <p:par>
                                <p:cTn id="33" presetID="24" presetClass="emph" presetSubtype="0" fill="hold" nodeType="withEffect">
                                  <p:stCondLst>
                                    <p:cond delay="0"/>
                                  </p:stCondLst>
                                  <p:childTnLst>
                                    <p:animClr clrSpc="hsl" dir="cw">
                                      <p:cBhvr override="childStyle">
                                        <p:cTn id="34" dur="500" fill="hold"/>
                                        <p:tgtEl>
                                          <p:spTgt spid="7">
                                            <p:txEl>
                                              <p:pRg st="4" end="4"/>
                                            </p:txEl>
                                          </p:spTgt>
                                        </p:tgtEl>
                                        <p:attrNameLst>
                                          <p:attrName>style.color</p:attrName>
                                        </p:attrNameLst>
                                      </p:cBhvr>
                                      <p:by>
                                        <p:hsl h="0" s="-12549" l="-25098"/>
                                      </p:by>
                                    </p:animClr>
                                    <p:animClr clrSpc="hsl" dir="cw">
                                      <p:cBhvr>
                                        <p:cTn id="35" dur="500" fill="hold"/>
                                        <p:tgtEl>
                                          <p:spTgt spid="7">
                                            <p:txEl>
                                              <p:pRg st="4" end="4"/>
                                            </p:txEl>
                                          </p:spTgt>
                                        </p:tgtEl>
                                        <p:attrNameLst>
                                          <p:attrName>fillcolor</p:attrName>
                                        </p:attrNameLst>
                                      </p:cBhvr>
                                      <p:by>
                                        <p:hsl h="0" s="-12549" l="-25098"/>
                                      </p:by>
                                    </p:animClr>
                                    <p:animClr clrSpc="hsl" dir="cw">
                                      <p:cBhvr>
                                        <p:cTn id="36" dur="500" fill="hold"/>
                                        <p:tgtEl>
                                          <p:spTgt spid="7">
                                            <p:txEl>
                                              <p:pRg st="4" end="4"/>
                                            </p:txEl>
                                          </p:spTgt>
                                        </p:tgtEl>
                                        <p:attrNameLst>
                                          <p:attrName>stroke.color</p:attrName>
                                        </p:attrNameLst>
                                      </p:cBhvr>
                                      <p:by>
                                        <p:hsl h="0" s="-12549" l="-25098"/>
                                      </p:by>
                                    </p:animClr>
                                    <p:set>
                                      <p:cBhvr>
                                        <p:cTn id="37" dur="500" fill="hold"/>
                                        <p:tgtEl>
                                          <p:spTgt spid="7">
                                            <p:txEl>
                                              <p:pRg st="4" end="4"/>
                                            </p:txEl>
                                          </p:spTgt>
                                        </p:tgtEl>
                                        <p:attrNameLst>
                                          <p:attrName>fill.type</p:attrName>
                                        </p:attrNameLst>
                                      </p:cBhvr>
                                      <p:to>
                                        <p:strVal val="solid"/>
                                      </p:to>
                                    </p:set>
                                  </p:childTnLst>
                                </p:cTn>
                              </p:par>
                              <p:par>
                                <p:cTn id="38" presetID="24" presetClass="emph" presetSubtype="0" fill="hold" nodeType="withEffect">
                                  <p:stCondLst>
                                    <p:cond delay="0"/>
                                  </p:stCondLst>
                                  <p:childTnLst>
                                    <p:animClr clrSpc="hsl" dir="cw">
                                      <p:cBhvr override="childStyle">
                                        <p:cTn id="39" dur="500" fill="hold"/>
                                        <p:tgtEl>
                                          <p:spTgt spid="7">
                                            <p:txEl>
                                              <p:pRg st="5" end="5"/>
                                            </p:txEl>
                                          </p:spTgt>
                                        </p:tgtEl>
                                        <p:attrNameLst>
                                          <p:attrName>style.color</p:attrName>
                                        </p:attrNameLst>
                                      </p:cBhvr>
                                      <p:by>
                                        <p:hsl h="0" s="-12549" l="-25098"/>
                                      </p:by>
                                    </p:animClr>
                                    <p:animClr clrSpc="hsl" dir="cw">
                                      <p:cBhvr>
                                        <p:cTn id="40" dur="500" fill="hold"/>
                                        <p:tgtEl>
                                          <p:spTgt spid="7">
                                            <p:txEl>
                                              <p:pRg st="5" end="5"/>
                                            </p:txEl>
                                          </p:spTgt>
                                        </p:tgtEl>
                                        <p:attrNameLst>
                                          <p:attrName>fillcolor</p:attrName>
                                        </p:attrNameLst>
                                      </p:cBhvr>
                                      <p:by>
                                        <p:hsl h="0" s="-12549" l="-25098"/>
                                      </p:by>
                                    </p:animClr>
                                    <p:animClr clrSpc="hsl" dir="cw">
                                      <p:cBhvr>
                                        <p:cTn id="41" dur="500" fill="hold"/>
                                        <p:tgtEl>
                                          <p:spTgt spid="7">
                                            <p:txEl>
                                              <p:pRg st="5" end="5"/>
                                            </p:txEl>
                                          </p:spTgt>
                                        </p:tgtEl>
                                        <p:attrNameLst>
                                          <p:attrName>stroke.color</p:attrName>
                                        </p:attrNameLst>
                                      </p:cBhvr>
                                      <p:by>
                                        <p:hsl h="0" s="-12549" l="-25098"/>
                                      </p:by>
                                    </p:animClr>
                                    <p:set>
                                      <p:cBhvr>
                                        <p:cTn id="42" dur="500" fill="hold"/>
                                        <p:tgtEl>
                                          <p:spTgt spid="7">
                                            <p:txEl>
                                              <p:pRg st="5" end="5"/>
                                            </p:txEl>
                                          </p:spTgt>
                                        </p:tgtEl>
                                        <p:attrNameLst>
                                          <p:attrName>fill.type</p:attrName>
                                        </p:attrNameLst>
                                      </p:cBhvr>
                                      <p:to>
                                        <p:strVal val="solid"/>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0" presetClass="emph" presetSubtype="0" fill="hold" nodeType="clickEffect">
                                  <p:stCondLst>
                                    <p:cond delay="0"/>
                                  </p:stCondLst>
                                  <p:childTnLst>
                                    <p:animClr clrSpc="hsl" dir="cw">
                                      <p:cBhvr override="childStyle">
                                        <p:cTn id="61" dur="500" fill="hold"/>
                                        <p:tgtEl>
                                          <p:spTgt spid="7">
                                            <p:txEl>
                                              <p:pRg st="2" end="2"/>
                                            </p:txEl>
                                          </p:spTgt>
                                        </p:tgtEl>
                                        <p:attrNameLst>
                                          <p:attrName>style.color</p:attrName>
                                        </p:attrNameLst>
                                      </p:cBhvr>
                                      <p:by>
                                        <p:hsl h="0" s="12549" l="25098"/>
                                      </p:by>
                                    </p:animClr>
                                    <p:animClr clrSpc="hsl" dir="cw">
                                      <p:cBhvr>
                                        <p:cTn id="62" dur="500" fill="hold"/>
                                        <p:tgtEl>
                                          <p:spTgt spid="7">
                                            <p:txEl>
                                              <p:pRg st="2" end="2"/>
                                            </p:txEl>
                                          </p:spTgt>
                                        </p:tgtEl>
                                        <p:attrNameLst>
                                          <p:attrName>fillcolor</p:attrName>
                                        </p:attrNameLst>
                                      </p:cBhvr>
                                      <p:by>
                                        <p:hsl h="0" s="12549" l="25098"/>
                                      </p:by>
                                    </p:animClr>
                                    <p:animClr clrSpc="hsl" dir="cw">
                                      <p:cBhvr>
                                        <p:cTn id="63" dur="500" fill="hold"/>
                                        <p:tgtEl>
                                          <p:spTgt spid="7">
                                            <p:txEl>
                                              <p:pRg st="2" end="2"/>
                                            </p:txEl>
                                          </p:spTgt>
                                        </p:tgtEl>
                                        <p:attrNameLst>
                                          <p:attrName>stroke.color</p:attrName>
                                        </p:attrNameLst>
                                      </p:cBhvr>
                                      <p:by>
                                        <p:hsl h="0" s="12549" l="25098"/>
                                      </p:by>
                                    </p:animClr>
                                    <p:set>
                                      <p:cBhvr>
                                        <p:cTn id="64" dur="500" fill="hold"/>
                                        <p:tgtEl>
                                          <p:spTgt spid="7">
                                            <p:txEl>
                                              <p:pRg st="2" end="2"/>
                                            </p:txEl>
                                          </p:spTgt>
                                        </p:tgtEl>
                                        <p:attrNameLst>
                                          <p:attrName>fill.type</p:attrName>
                                        </p:attrNameLst>
                                      </p:cBhvr>
                                      <p:to>
                                        <p:strVal val="solid"/>
                                      </p:to>
                                    </p:set>
                                  </p:childTnLst>
                                </p:cTn>
                              </p:par>
                              <p:par>
                                <p:cTn id="65" presetID="30" presetClass="emph" presetSubtype="0" fill="hold" nodeType="withEffect">
                                  <p:stCondLst>
                                    <p:cond delay="0"/>
                                  </p:stCondLst>
                                  <p:childTnLst>
                                    <p:animClr clrSpc="hsl" dir="cw">
                                      <p:cBhvr override="childStyle">
                                        <p:cTn id="66" dur="500" fill="hold"/>
                                        <p:tgtEl>
                                          <p:spTgt spid="7">
                                            <p:txEl>
                                              <p:pRg st="3" end="3"/>
                                            </p:txEl>
                                          </p:spTgt>
                                        </p:tgtEl>
                                        <p:attrNameLst>
                                          <p:attrName>style.color</p:attrName>
                                        </p:attrNameLst>
                                      </p:cBhvr>
                                      <p:by>
                                        <p:hsl h="0" s="12549" l="25098"/>
                                      </p:by>
                                    </p:animClr>
                                    <p:animClr clrSpc="hsl" dir="cw">
                                      <p:cBhvr>
                                        <p:cTn id="67" dur="500" fill="hold"/>
                                        <p:tgtEl>
                                          <p:spTgt spid="7">
                                            <p:txEl>
                                              <p:pRg st="3" end="3"/>
                                            </p:txEl>
                                          </p:spTgt>
                                        </p:tgtEl>
                                        <p:attrNameLst>
                                          <p:attrName>fillcolor</p:attrName>
                                        </p:attrNameLst>
                                      </p:cBhvr>
                                      <p:by>
                                        <p:hsl h="0" s="12549" l="25098"/>
                                      </p:by>
                                    </p:animClr>
                                    <p:animClr clrSpc="hsl" dir="cw">
                                      <p:cBhvr>
                                        <p:cTn id="68" dur="500" fill="hold"/>
                                        <p:tgtEl>
                                          <p:spTgt spid="7">
                                            <p:txEl>
                                              <p:pRg st="3" end="3"/>
                                            </p:txEl>
                                          </p:spTgt>
                                        </p:tgtEl>
                                        <p:attrNameLst>
                                          <p:attrName>stroke.color</p:attrName>
                                        </p:attrNameLst>
                                      </p:cBhvr>
                                      <p:by>
                                        <p:hsl h="0" s="12549" l="25098"/>
                                      </p:by>
                                    </p:animClr>
                                    <p:set>
                                      <p:cBhvr>
                                        <p:cTn id="69" dur="500" fill="hold"/>
                                        <p:tgtEl>
                                          <p:spTgt spid="7">
                                            <p:txEl>
                                              <p:pRg st="3" end="3"/>
                                            </p:txEl>
                                          </p:spTgt>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7">
                                            <p:txEl>
                                              <p:pRg st="4" end="4"/>
                                            </p:txEl>
                                          </p:spTgt>
                                        </p:tgtEl>
                                        <p:attrNameLst>
                                          <p:attrName>style.color</p:attrName>
                                        </p:attrNameLst>
                                      </p:cBhvr>
                                      <p:by>
                                        <p:hsl h="0" s="12549" l="25098"/>
                                      </p:by>
                                    </p:animClr>
                                    <p:animClr clrSpc="hsl" dir="cw">
                                      <p:cBhvr>
                                        <p:cTn id="72" dur="500" fill="hold"/>
                                        <p:tgtEl>
                                          <p:spTgt spid="7">
                                            <p:txEl>
                                              <p:pRg st="4" end="4"/>
                                            </p:txEl>
                                          </p:spTgt>
                                        </p:tgtEl>
                                        <p:attrNameLst>
                                          <p:attrName>fillcolor</p:attrName>
                                        </p:attrNameLst>
                                      </p:cBhvr>
                                      <p:by>
                                        <p:hsl h="0" s="12549" l="25098"/>
                                      </p:by>
                                    </p:animClr>
                                    <p:animClr clrSpc="hsl" dir="cw">
                                      <p:cBhvr>
                                        <p:cTn id="73" dur="500" fill="hold"/>
                                        <p:tgtEl>
                                          <p:spTgt spid="7">
                                            <p:txEl>
                                              <p:pRg st="4" end="4"/>
                                            </p:txEl>
                                          </p:spTgt>
                                        </p:tgtEl>
                                        <p:attrNameLst>
                                          <p:attrName>stroke.color</p:attrName>
                                        </p:attrNameLst>
                                      </p:cBhvr>
                                      <p:by>
                                        <p:hsl h="0" s="12549" l="25098"/>
                                      </p:by>
                                    </p:animClr>
                                    <p:set>
                                      <p:cBhvr>
                                        <p:cTn id="74" dur="500" fill="hold"/>
                                        <p:tgtEl>
                                          <p:spTgt spid="7">
                                            <p:txEl>
                                              <p:pRg st="4" end="4"/>
                                            </p:txEl>
                                          </p:spTgt>
                                        </p:tgtEl>
                                        <p:attrNameLst>
                                          <p:attrName>fill.type</p:attrName>
                                        </p:attrNameLst>
                                      </p:cBhvr>
                                      <p:to>
                                        <p:strVal val="solid"/>
                                      </p:to>
                                    </p:set>
                                  </p:childTnLst>
                                </p:cTn>
                              </p:par>
                              <p:par>
                                <p:cTn id="75" presetID="30" presetClass="emph" presetSubtype="0" fill="hold" nodeType="withEffect">
                                  <p:stCondLst>
                                    <p:cond delay="0"/>
                                  </p:stCondLst>
                                  <p:childTnLst>
                                    <p:animClr clrSpc="hsl" dir="cw">
                                      <p:cBhvr override="childStyle">
                                        <p:cTn id="76" dur="500" fill="hold"/>
                                        <p:tgtEl>
                                          <p:spTgt spid="7">
                                            <p:txEl>
                                              <p:pRg st="5" end="5"/>
                                            </p:txEl>
                                          </p:spTgt>
                                        </p:tgtEl>
                                        <p:attrNameLst>
                                          <p:attrName>style.color</p:attrName>
                                        </p:attrNameLst>
                                      </p:cBhvr>
                                      <p:by>
                                        <p:hsl h="0" s="12549" l="25098"/>
                                      </p:by>
                                    </p:animClr>
                                    <p:animClr clrSpc="hsl" dir="cw">
                                      <p:cBhvr>
                                        <p:cTn id="77" dur="500" fill="hold"/>
                                        <p:tgtEl>
                                          <p:spTgt spid="7">
                                            <p:txEl>
                                              <p:pRg st="5" end="5"/>
                                            </p:txEl>
                                          </p:spTgt>
                                        </p:tgtEl>
                                        <p:attrNameLst>
                                          <p:attrName>fillcolor</p:attrName>
                                        </p:attrNameLst>
                                      </p:cBhvr>
                                      <p:by>
                                        <p:hsl h="0" s="12549" l="25098"/>
                                      </p:by>
                                    </p:animClr>
                                    <p:animClr clrSpc="hsl" dir="cw">
                                      <p:cBhvr>
                                        <p:cTn id="78" dur="500" fill="hold"/>
                                        <p:tgtEl>
                                          <p:spTgt spid="7">
                                            <p:txEl>
                                              <p:pRg st="5" end="5"/>
                                            </p:txEl>
                                          </p:spTgt>
                                        </p:tgtEl>
                                        <p:attrNameLst>
                                          <p:attrName>stroke.color</p:attrName>
                                        </p:attrNameLst>
                                      </p:cBhvr>
                                      <p:by>
                                        <p:hsl h="0" s="12549" l="25098"/>
                                      </p:by>
                                    </p:animClr>
                                    <p:set>
                                      <p:cBhvr>
                                        <p:cTn id="79" dur="500" fill="hold"/>
                                        <p:tgtEl>
                                          <p:spTgt spid="7">
                                            <p:txEl>
                                              <p:pRg st="5" end="5"/>
                                            </p:txEl>
                                          </p:spTgt>
                                        </p:tgtEl>
                                        <p:attrNameLst>
                                          <p:attrName>fill.type</p:attrName>
                                        </p:attrNameLst>
                                      </p:cBhvr>
                                      <p:to>
                                        <p:strVal val="solid"/>
                                      </p:to>
                                    </p:set>
                                  </p:childTnLst>
                                </p:cTn>
                              </p:par>
                            </p:childTnLst>
                          </p:cTn>
                        </p:par>
                        <p:par>
                          <p:cTn id="80" fill="hold">
                            <p:stCondLst>
                              <p:cond delay="500"/>
                            </p:stCondLst>
                            <p:childTnLst>
                              <p:par>
                                <p:cTn id="81" presetID="24" presetClass="emph" presetSubtype="0" fill="hold" nodeType="afterEffect">
                                  <p:stCondLst>
                                    <p:cond delay="0"/>
                                  </p:stCondLst>
                                  <p:childTnLst>
                                    <p:animClr clrSpc="hsl" dir="cw">
                                      <p:cBhvr override="childStyle">
                                        <p:cTn id="82" dur="500" fill="hold"/>
                                        <p:tgtEl>
                                          <p:spTgt spid="7">
                                            <p:txEl>
                                              <p:pRg st="6" end="6"/>
                                            </p:txEl>
                                          </p:spTgt>
                                        </p:tgtEl>
                                        <p:attrNameLst>
                                          <p:attrName>style.color</p:attrName>
                                        </p:attrNameLst>
                                      </p:cBhvr>
                                      <p:by>
                                        <p:hsl h="0" s="-12549" l="-25098"/>
                                      </p:by>
                                    </p:animClr>
                                    <p:animClr clrSpc="hsl" dir="cw">
                                      <p:cBhvr>
                                        <p:cTn id="83" dur="500" fill="hold"/>
                                        <p:tgtEl>
                                          <p:spTgt spid="7">
                                            <p:txEl>
                                              <p:pRg st="6" end="6"/>
                                            </p:txEl>
                                          </p:spTgt>
                                        </p:tgtEl>
                                        <p:attrNameLst>
                                          <p:attrName>fillcolor</p:attrName>
                                        </p:attrNameLst>
                                      </p:cBhvr>
                                      <p:by>
                                        <p:hsl h="0" s="-12549" l="-25098"/>
                                      </p:by>
                                    </p:animClr>
                                    <p:animClr clrSpc="hsl" dir="cw">
                                      <p:cBhvr>
                                        <p:cTn id="84" dur="500" fill="hold"/>
                                        <p:tgtEl>
                                          <p:spTgt spid="7">
                                            <p:txEl>
                                              <p:pRg st="6" end="6"/>
                                            </p:txEl>
                                          </p:spTgt>
                                        </p:tgtEl>
                                        <p:attrNameLst>
                                          <p:attrName>stroke.color</p:attrName>
                                        </p:attrNameLst>
                                      </p:cBhvr>
                                      <p:by>
                                        <p:hsl h="0" s="-12549" l="-25098"/>
                                      </p:by>
                                    </p:animClr>
                                    <p:set>
                                      <p:cBhvr>
                                        <p:cTn id="85" dur="500" fill="hold"/>
                                        <p:tgtEl>
                                          <p:spTgt spid="7">
                                            <p:txEl>
                                              <p:pRg st="6" end="6"/>
                                            </p:txEl>
                                          </p:spTgt>
                                        </p:tgtEl>
                                        <p:attrNameLst>
                                          <p:attrName>fill.type</p:attrName>
                                        </p:attrNameLst>
                                      </p:cBhvr>
                                      <p:to>
                                        <p:strVal val="solid"/>
                                      </p:to>
                                    </p:set>
                                  </p:childTnLst>
                                </p:cTn>
                              </p:par>
                            </p:childTnLst>
                          </p:cTn>
                        </p:par>
                        <p:par>
                          <p:cTn id="86" fill="hold">
                            <p:stCondLst>
                              <p:cond delay="1000"/>
                            </p:stCondLst>
                            <p:childTnLst>
                              <p:par>
                                <p:cTn id="87" presetID="1" presetClass="entr" presetSubtype="0" fill="hold" nodeType="after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30" presetClass="emph" presetSubtype="0" fill="hold" nodeType="clickEffect">
                                  <p:stCondLst>
                                    <p:cond delay="0"/>
                                  </p:stCondLst>
                                  <p:childTnLst>
                                    <p:animClr clrSpc="hsl" dir="cw">
                                      <p:cBhvr override="childStyle">
                                        <p:cTn id="94" dur="500" fill="hold"/>
                                        <p:tgtEl>
                                          <p:spTgt spid="7">
                                            <p:txEl>
                                              <p:pRg st="6" end="6"/>
                                            </p:txEl>
                                          </p:spTgt>
                                        </p:tgtEl>
                                        <p:attrNameLst>
                                          <p:attrName>style.color</p:attrName>
                                        </p:attrNameLst>
                                      </p:cBhvr>
                                      <p:by>
                                        <p:hsl h="0" s="12549" l="25098"/>
                                      </p:by>
                                    </p:animClr>
                                    <p:animClr clrSpc="hsl" dir="cw">
                                      <p:cBhvr>
                                        <p:cTn id="95" dur="500" fill="hold"/>
                                        <p:tgtEl>
                                          <p:spTgt spid="7">
                                            <p:txEl>
                                              <p:pRg st="6" end="6"/>
                                            </p:txEl>
                                          </p:spTgt>
                                        </p:tgtEl>
                                        <p:attrNameLst>
                                          <p:attrName>fillcolor</p:attrName>
                                        </p:attrNameLst>
                                      </p:cBhvr>
                                      <p:by>
                                        <p:hsl h="0" s="12549" l="25098"/>
                                      </p:by>
                                    </p:animClr>
                                    <p:animClr clrSpc="hsl" dir="cw">
                                      <p:cBhvr>
                                        <p:cTn id="96" dur="500" fill="hold"/>
                                        <p:tgtEl>
                                          <p:spTgt spid="7">
                                            <p:txEl>
                                              <p:pRg st="6" end="6"/>
                                            </p:txEl>
                                          </p:spTgt>
                                        </p:tgtEl>
                                        <p:attrNameLst>
                                          <p:attrName>stroke.color</p:attrName>
                                        </p:attrNameLst>
                                      </p:cBhvr>
                                      <p:by>
                                        <p:hsl h="0" s="12549" l="25098"/>
                                      </p:by>
                                    </p:animClr>
                                    <p:set>
                                      <p:cBhvr>
                                        <p:cTn id="97" dur="500" fill="hold"/>
                                        <p:tgtEl>
                                          <p:spTgt spid="7">
                                            <p:txEl>
                                              <p:pRg st="6" end="6"/>
                                            </p:txEl>
                                          </p:spTgt>
                                        </p:tgtEl>
                                        <p:attrNameLst>
                                          <p:attrName>fill.type</p:attrName>
                                        </p:attrNameLst>
                                      </p:cBhvr>
                                      <p:to>
                                        <p:strVal val="solid"/>
                                      </p:to>
                                    </p:set>
                                  </p:childTnLst>
                                </p:cTn>
                              </p:par>
                            </p:childTnLst>
                          </p:cTn>
                        </p:par>
                        <p:par>
                          <p:cTn id="98" fill="hold">
                            <p:stCondLst>
                              <p:cond delay="500"/>
                            </p:stCondLst>
                            <p:childTnLst>
                              <p:par>
                                <p:cTn id="99" presetID="24" presetClass="emph" presetSubtype="0" fill="hold" nodeType="afterEffect">
                                  <p:stCondLst>
                                    <p:cond delay="0"/>
                                  </p:stCondLst>
                                  <p:childTnLst>
                                    <p:animClr clrSpc="hsl" dir="cw">
                                      <p:cBhvr override="childStyle">
                                        <p:cTn id="100" dur="500" fill="hold"/>
                                        <p:tgtEl>
                                          <p:spTgt spid="7">
                                            <p:txEl>
                                              <p:pRg st="7" end="7"/>
                                            </p:txEl>
                                          </p:spTgt>
                                        </p:tgtEl>
                                        <p:attrNameLst>
                                          <p:attrName>style.color</p:attrName>
                                        </p:attrNameLst>
                                      </p:cBhvr>
                                      <p:by>
                                        <p:hsl h="0" s="-12549" l="-25098"/>
                                      </p:by>
                                    </p:animClr>
                                    <p:animClr clrSpc="hsl" dir="cw">
                                      <p:cBhvr>
                                        <p:cTn id="101" dur="500" fill="hold"/>
                                        <p:tgtEl>
                                          <p:spTgt spid="7">
                                            <p:txEl>
                                              <p:pRg st="7" end="7"/>
                                            </p:txEl>
                                          </p:spTgt>
                                        </p:tgtEl>
                                        <p:attrNameLst>
                                          <p:attrName>fillcolor</p:attrName>
                                        </p:attrNameLst>
                                      </p:cBhvr>
                                      <p:by>
                                        <p:hsl h="0" s="-12549" l="-25098"/>
                                      </p:by>
                                    </p:animClr>
                                    <p:animClr clrSpc="hsl" dir="cw">
                                      <p:cBhvr>
                                        <p:cTn id="102" dur="500" fill="hold"/>
                                        <p:tgtEl>
                                          <p:spTgt spid="7">
                                            <p:txEl>
                                              <p:pRg st="7" end="7"/>
                                            </p:txEl>
                                          </p:spTgt>
                                        </p:tgtEl>
                                        <p:attrNameLst>
                                          <p:attrName>stroke.color</p:attrName>
                                        </p:attrNameLst>
                                      </p:cBhvr>
                                      <p:by>
                                        <p:hsl h="0" s="-12549" l="-25098"/>
                                      </p:by>
                                    </p:animClr>
                                    <p:set>
                                      <p:cBhvr>
                                        <p:cTn id="103" dur="500" fill="hold"/>
                                        <p:tgtEl>
                                          <p:spTgt spid="7">
                                            <p:txEl>
                                              <p:pRg st="7" end="7"/>
                                            </p:txEl>
                                          </p:spTgt>
                                        </p:tgtEl>
                                        <p:attrNameLst>
                                          <p:attrName>fill.type</p:attrName>
                                        </p:attrNameLst>
                                      </p:cBhvr>
                                      <p:to>
                                        <p:strVal val="solid"/>
                                      </p:to>
                                    </p:set>
                                  </p:childTnLst>
                                </p:cTn>
                              </p:par>
                              <p:par>
                                <p:cTn id="104" presetID="24" presetClass="emph" presetSubtype="0" fill="hold" nodeType="withEffect">
                                  <p:stCondLst>
                                    <p:cond delay="0"/>
                                  </p:stCondLst>
                                  <p:childTnLst>
                                    <p:animClr clrSpc="hsl" dir="cw">
                                      <p:cBhvr override="childStyle">
                                        <p:cTn id="105" dur="500" fill="hold"/>
                                        <p:tgtEl>
                                          <p:spTgt spid="7">
                                            <p:txEl>
                                              <p:pRg st="8" end="8"/>
                                            </p:txEl>
                                          </p:spTgt>
                                        </p:tgtEl>
                                        <p:attrNameLst>
                                          <p:attrName>style.color</p:attrName>
                                        </p:attrNameLst>
                                      </p:cBhvr>
                                      <p:by>
                                        <p:hsl h="0" s="-12549" l="-25098"/>
                                      </p:by>
                                    </p:animClr>
                                    <p:animClr clrSpc="hsl" dir="cw">
                                      <p:cBhvr>
                                        <p:cTn id="106" dur="500" fill="hold"/>
                                        <p:tgtEl>
                                          <p:spTgt spid="7">
                                            <p:txEl>
                                              <p:pRg st="8" end="8"/>
                                            </p:txEl>
                                          </p:spTgt>
                                        </p:tgtEl>
                                        <p:attrNameLst>
                                          <p:attrName>fillcolor</p:attrName>
                                        </p:attrNameLst>
                                      </p:cBhvr>
                                      <p:by>
                                        <p:hsl h="0" s="-12549" l="-25098"/>
                                      </p:by>
                                    </p:animClr>
                                    <p:animClr clrSpc="hsl" dir="cw">
                                      <p:cBhvr>
                                        <p:cTn id="107" dur="500" fill="hold"/>
                                        <p:tgtEl>
                                          <p:spTgt spid="7">
                                            <p:txEl>
                                              <p:pRg st="8" end="8"/>
                                            </p:txEl>
                                          </p:spTgt>
                                        </p:tgtEl>
                                        <p:attrNameLst>
                                          <p:attrName>stroke.color</p:attrName>
                                        </p:attrNameLst>
                                      </p:cBhvr>
                                      <p:by>
                                        <p:hsl h="0" s="-12549" l="-25098"/>
                                      </p:by>
                                    </p:animClr>
                                    <p:set>
                                      <p:cBhvr>
                                        <p:cTn id="108" dur="500" fill="hold"/>
                                        <p:tgtEl>
                                          <p:spTgt spid="7">
                                            <p:txEl>
                                              <p:pRg st="8" end="8"/>
                                            </p:txEl>
                                          </p:spTgt>
                                        </p:tgtEl>
                                        <p:attrNameLst>
                                          <p:attrName>fill.type</p:attrName>
                                        </p:attrNameLst>
                                      </p:cBhvr>
                                      <p:to>
                                        <p:strVal val="solid"/>
                                      </p:to>
                                    </p:set>
                                  </p:childTnLst>
                                </p:cTn>
                              </p:par>
                            </p:childTnLst>
                          </p:cTn>
                        </p:par>
                        <p:par>
                          <p:cTn id="109" fill="hold">
                            <p:stCondLst>
                              <p:cond delay="1000"/>
                            </p:stCondLst>
                            <p:childTnLst>
                              <p:par>
                                <p:cTn id="110" presetID="1" presetClass="entr" presetSubtype="0"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5"/>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30" presetClass="emph" presetSubtype="0" fill="hold" nodeType="clickEffect">
                                  <p:stCondLst>
                                    <p:cond delay="0"/>
                                  </p:stCondLst>
                                  <p:childTnLst>
                                    <p:animClr clrSpc="hsl" dir="cw">
                                      <p:cBhvr override="childStyle">
                                        <p:cTn id="117" dur="500" fill="hold"/>
                                        <p:tgtEl>
                                          <p:spTgt spid="7">
                                            <p:txEl>
                                              <p:pRg st="7" end="7"/>
                                            </p:txEl>
                                          </p:spTgt>
                                        </p:tgtEl>
                                        <p:attrNameLst>
                                          <p:attrName>style.color</p:attrName>
                                        </p:attrNameLst>
                                      </p:cBhvr>
                                      <p:by>
                                        <p:hsl h="0" s="12549" l="25098"/>
                                      </p:by>
                                    </p:animClr>
                                    <p:animClr clrSpc="hsl" dir="cw">
                                      <p:cBhvr>
                                        <p:cTn id="118" dur="500" fill="hold"/>
                                        <p:tgtEl>
                                          <p:spTgt spid="7">
                                            <p:txEl>
                                              <p:pRg st="7" end="7"/>
                                            </p:txEl>
                                          </p:spTgt>
                                        </p:tgtEl>
                                        <p:attrNameLst>
                                          <p:attrName>fillcolor</p:attrName>
                                        </p:attrNameLst>
                                      </p:cBhvr>
                                      <p:by>
                                        <p:hsl h="0" s="12549" l="25098"/>
                                      </p:by>
                                    </p:animClr>
                                    <p:animClr clrSpc="hsl" dir="cw">
                                      <p:cBhvr>
                                        <p:cTn id="119" dur="500" fill="hold"/>
                                        <p:tgtEl>
                                          <p:spTgt spid="7">
                                            <p:txEl>
                                              <p:pRg st="7" end="7"/>
                                            </p:txEl>
                                          </p:spTgt>
                                        </p:tgtEl>
                                        <p:attrNameLst>
                                          <p:attrName>stroke.color</p:attrName>
                                        </p:attrNameLst>
                                      </p:cBhvr>
                                      <p:by>
                                        <p:hsl h="0" s="12549" l="25098"/>
                                      </p:by>
                                    </p:animClr>
                                    <p:set>
                                      <p:cBhvr>
                                        <p:cTn id="120" dur="500" fill="hold"/>
                                        <p:tgtEl>
                                          <p:spTgt spid="7">
                                            <p:txEl>
                                              <p:pRg st="7" end="7"/>
                                            </p:txEl>
                                          </p:spTgt>
                                        </p:tgtEl>
                                        <p:attrNameLst>
                                          <p:attrName>fill.type</p:attrName>
                                        </p:attrNameLst>
                                      </p:cBhvr>
                                      <p:to>
                                        <p:strVal val="solid"/>
                                      </p:to>
                                    </p:set>
                                  </p:childTnLst>
                                </p:cTn>
                              </p:par>
                              <p:par>
                                <p:cTn id="121" presetID="30" presetClass="emph" presetSubtype="0" fill="hold" nodeType="withEffect">
                                  <p:stCondLst>
                                    <p:cond delay="0"/>
                                  </p:stCondLst>
                                  <p:childTnLst>
                                    <p:animClr clrSpc="hsl" dir="cw">
                                      <p:cBhvr override="childStyle">
                                        <p:cTn id="122" dur="500" fill="hold"/>
                                        <p:tgtEl>
                                          <p:spTgt spid="7">
                                            <p:txEl>
                                              <p:pRg st="8" end="8"/>
                                            </p:txEl>
                                          </p:spTgt>
                                        </p:tgtEl>
                                        <p:attrNameLst>
                                          <p:attrName>style.color</p:attrName>
                                        </p:attrNameLst>
                                      </p:cBhvr>
                                      <p:by>
                                        <p:hsl h="0" s="12549" l="25098"/>
                                      </p:by>
                                    </p:animClr>
                                    <p:animClr clrSpc="hsl" dir="cw">
                                      <p:cBhvr>
                                        <p:cTn id="123" dur="500" fill="hold"/>
                                        <p:tgtEl>
                                          <p:spTgt spid="7">
                                            <p:txEl>
                                              <p:pRg st="8" end="8"/>
                                            </p:txEl>
                                          </p:spTgt>
                                        </p:tgtEl>
                                        <p:attrNameLst>
                                          <p:attrName>fillcolor</p:attrName>
                                        </p:attrNameLst>
                                      </p:cBhvr>
                                      <p:by>
                                        <p:hsl h="0" s="12549" l="25098"/>
                                      </p:by>
                                    </p:animClr>
                                    <p:animClr clrSpc="hsl" dir="cw">
                                      <p:cBhvr>
                                        <p:cTn id="124" dur="500" fill="hold"/>
                                        <p:tgtEl>
                                          <p:spTgt spid="7">
                                            <p:txEl>
                                              <p:pRg st="8" end="8"/>
                                            </p:txEl>
                                          </p:spTgt>
                                        </p:tgtEl>
                                        <p:attrNameLst>
                                          <p:attrName>stroke.color</p:attrName>
                                        </p:attrNameLst>
                                      </p:cBhvr>
                                      <p:by>
                                        <p:hsl h="0" s="12549" l="25098"/>
                                      </p:by>
                                    </p:animClr>
                                    <p:set>
                                      <p:cBhvr>
                                        <p:cTn id="125" dur="500" fill="hold"/>
                                        <p:tgtEl>
                                          <p:spTgt spid="7">
                                            <p:txEl>
                                              <p:pRg st="8" end="8"/>
                                            </p:txEl>
                                          </p:spTgt>
                                        </p:tgtEl>
                                        <p:attrNameLst>
                                          <p:attrName>fill.type</p:attrName>
                                        </p:attrNameLst>
                                      </p:cBhvr>
                                      <p:to>
                                        <p:strVal val="solid"/>
                                      </p:to>
                                    </p:set>
                                  </p:childTnLst>
                                </p:cTn>
                              </p:par>
                            </p:childTnLst>
                          </p:cTn>
                        </p:par>
                        <p:par>
                          <p:cTn id="126" fill="hold">
                            <p:stCondLst>
                              <p:cond delay="500"/>
                            </p:stCondLst>
                            <p:childTnLst>
                              <p:par>
                                <p:cTn id="127" presetID="24" presetClass="emph" presetSubtype="0" fill="hold" nodeType="afterEffect">
                                  <p:stCondLst>
                                    <p:cond delay="0"/>
                                  </p:stCondLst>
                                  <p:childTnLst>
                                    <p:animClr clrSpc="hsl" dir="cw">
                                      <p:cBhvr override="childStyle">
                                        <p:cTn id="128" dur="500" fill="hold"/>
                                        <p:tgtEl>
                                          <p:spTgt spid="7">
                                            <p:txEl>
                                              <p:pRg st="9" end="9"/>
                                            </p:txEl>
                                          </p:spTgt>
                                        </p:tgtEl>
                                        <p:attrNameLst>
                                          <p:attrName>style.color</p:attrName>
                                        </p:attrNameLst>
                                      </p:cBhvr>
                                      <p:by>
                                        <p:hsl h="0" s="-12549" l="-25098"/>
                                      </p:by>
                                    </p:animClr>
                                    <p:animClr clrSpc="hsl" dir="cw">
                                      <p:cBhvr>
                                        <p:cTn id="129" dur="500" fill="hold"/>
                                        <p:tgtEl>
                                          <p:spTgt spid="7">
                                            <p:txEl>
                                              <p:pRg st="9" end="9"/>
                                            </p:txEl>
                                          </p:spTgt>
                                        </p:tgtEl>
                                        <p:attrNameLst>
                                          <p:attrName>fillcolor</p:attrName>
                                        </p:attrNameLst>
                                      </p:cBhvr>
                                      <p:by>
                                        <p:hsl h="0" s="-12549" l="-25098"/>
                                      </p:by>
                                    </p:animClr>
                                    <p:animClr clrSpc="hsl" dir="cw">
                                      <p:cBhvr>
                                        <p:cTn id="130" dur="500" fill="hold"/>
                                        <p:tgtEl>
                                          <p:spTgt spid="7">
                                            <p:txEl>
                                              <p:pRg st="9" end="9"/>
                                            </p:txEl>
                                          </p:spTgt>
                                        </p:tgtEl>
                                        <p:attrNameLst>
                                          <p:attrName>stroke.color</p:attrName>
                                        </p:attrNameLst>
                                      </p:cBhvr>
                                      <p:by>
                                        <p:hsl h="0" s="-12549" l="-25098"/>
                                      </p:by>
                                    </p:animClr>
                                    <p:set>
                                      <p:cBhvr>
                                        <p:cTn id="131" dur="500" fill="hold"/>
                                        <p:tgtEl>
                                          <p:spTgt spid="7">
                                            <p:txEl>
                                              <p:pRg st="9" end="9"/>
                                            </p:txEl>
                                          </p:spTgt>
                                        </p:tgtEl>
                                        <p:attrNameLst>
                                          <p:attrName>fill.type</p:attrName>
                                        </p:attrNameLst>
                                      </p:cBhvr>
                                      <p:to>
                                        <p:strVal val="solid"/>
                                      </p:to>
                                    </p:set>
                                  </p:childTnLst>
                                </p:cTn>
                              </p:par>
                            </p:childTnLst>
                          </p:cTn>
                        </p:par>
                        <p:par>
                          <p:cTn id="132" fill="hold">
                            <p:stCondLst>
                              <p:cond delay="1000"/>
                            </p:stCondLst>
                            <p:childTnLst>
                              <p:par>
                                <p:cTn id="133" presetID="1" presetClass="entr" presetSubtype="0" fill="hold" nodeType="afterEffect">
                                  <p:stCondLst>
                                    <p:cond delay="0"/>
                                  </p:stCondLst>
                                  <p:childTnLst>
                                    <p:set>
                                      <p:cBhvr>
                                        <p:cTn id="134" dur="1" fill="hold">
                                          <p:stCondLst>
                                            <p:cond delay="0"/>
                                          </p:stCondLst>
                                        </p:cTn>
                                        <p:tgtEl>
                                          <p:spTgt spid="1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2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2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8" grpId="0" animBg="1"/>
      <p:bldP spid="21"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SQL Extensibility Architecture</a:t>
            </a:r>
          </a:p>
        </p:txBody>
      </p:sp>
      <p:sp>
        <p:nvSpPr>
          <p:cNvPr id="7" name="Rectangle: Rounded Corners 6">
            <a:extLst>
              <a:ext uri="{FF2B5EF4-FFF2-40B4-BE49-F238E27FC236}">
                <a16:creationId xmlns:a16="http://schemas.microsoft.com/office/drawing/2014/main" id="{5E412E88-5CDA-43EE-BC4B-AD7B0C0C6220}"/>
              </a:ext>
            </a:extLst>
          </p:cNvPr>
          <p:cNvSpPr/>
          <p:nvPr/>
        </p:nvSpPr>
        <p:spPr>
          <a:xfrm>
            <a:off x="5500023" y="2081639"/>
            <a:ext cx="2777684" cy="29040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dirty="0"/>
          </a:p>
        </p:txBody>
      </p:sp>
      <p:sp>
        <p:nvSpPr>
          <p:cNvPr id="8" name="Rectangle: Rounded Corners 7">
            <a:extLst>
              <a:ext uri="{FF2B5EF4-FFF2-40B4-BE49-F238E27FC236}">
                <a16:creationId xmlns:a16="http://schemas.microsoft.com/office/drawing/2014/main" id="{1C626BFE-41F2-47E9-B5AF-88DBC04A5316}"/>
              </a:ext>
            </a:extLst>
          </p:cNvPr>
          <p:cNvSpPr/>
          <p:nvPr/>
        </p:nvSpPr>
        <p:spPr>
          <a:xfrm>
            <a:off x="540544" y="2085766"/>
            <a:ext cx="2918189" cy="37414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dirty="0"/>
          </a:p>
        </p:txBody>
      </p:sp>
      <p:sp>
        <p:nvSpPr>
          <p:cNvPr id="9" name="TextBox 8">
            <a:extLst>
              <a:ext uri="{FF2B5EF4-FFF2-40B4-BE49-F238E27FC236}">
                <a16:creationId xmlns:a16="http://schemas.microsoft.com/office/drawing/2014/main" id="{36429BC9-BA2D-46E6-9957-00776ED22F8B}"/>
              </a:ext>
            </a:extLst>
          </p:cNvPr>
          <p:cNvSpPr txBox="1"/>
          <p:nvPr/>
        </p:nvSpPr>
        <p:spPr>
          <a:xfrm>
            <a:off x="5781792" y="2071513"/>
            <a:ext cx="2250187" cy="512935"/>
          </a:xfrm>
          <a:prstGeom prst="rect">
            <a:avLst/>
          </a:prstGeom>
          <a:noFill/>
        </p:spPr>
        <p:txBody>
          <a:bodyPr wrap="none" rtlCol="0">
            <a:spAutoFit/>
          </a:bodyPr>
          <a:lstStyle/>
          <a:p>
            <a:r>
              <a:rPr lang="en-US" sz="2745" dirty="0">
                <a:solidFill>
                  <a:schemeClr val="bg1"/>
                </a:solidFill>
              </a:rPr>
              <a:t>launchpad.exe</a:t>
            </a:r>
          </a:p>
        </p:txBody>
      </p:sp>
      <p:sp>
        <p:nvSpPr>
          <p:cNvPr id="10" name="TextBox 9">
            <a:extLst>
              <a:ext uri="{FF2B5EF4-FFF2-40B4-BE49-F238E27FC236}">
                <a16:creationId xmlns:a16="http://schemas.microsoft.com/office/drawing/2014/main" id="{F18B523A-4557-4157-8A75-DF383EC642D3}"/>
              </a:ext>
            </a:extLst>
          </p:cNvPr>
          <p:cNvSpPr txBox="1"/>
          <p:nvPr/>
        </p:nvSpPr>
        <p:spPr>
          <a:xfrm>
            <a:off x="631281" y="3042068"/>
            <a:ext cx="2704160" cy="362072"/>
          </a:xfrm>
          <a:prstGeom prst="rect">
            <a:avLst/>
          </a:prstGeom>
          <a:noFill/>
        </p:spPr>
        <p:txBody>
          <a:bodyPr wrap="none" rtlCol="0">
            <a:spAutoFit/>
          </a:bodyPr>
          <a:lstStyle/>
          <a:p>
            <a:r>
              <a:rPr lang="en-US" sz="1765" dirty="0">
                <a:solidFill>
                  <a:schemeClr val="bg1"/>
                </a:solidFill>
              </a:rPr>
              <a:t>sp_execute_external_script</a:t>
            </a:r>
          </a:p>
        </p:txBody>
      </p:sp>
      <p:sp>
        <p:nvSpPr>
          <p:cNvPr id="11" name="TextBox 10">
            <a:extLst>
              <a:ext uri="{FF2B5EF4-FFF2-40B4-BE49-F238E27FC236}">
                <a16:creationId xmlns:a16="http://schemas.microsoft.com/office/drawing/2014/main" id="{552A97EE-E32B-49A5-AF38-53A6AD6A1EB2}"/>
              </a:ext>
            </a:extLst>
          </p:cNvPr>
          <p:cNvSpPr txBox="1"/>
          <p:nvPr/>
        </p:nvSpPr>
        <p:spPr>
          <a:xfrm>
            <a:off x="1076827" y="2081638"/>
            <a:ext cx="1845622" cy="512935"/>
          </a:xfrm>
          <a:prstGeom prst="rect">
            <a:avLst/>
          </a:prstGeom>
          <a:noFill/>
        </p:spPr>
        <p:txBody>
          <a:bodyPr wrap="none" rtlCol="0">
            <a:spAutoFit/>
          </a:bodyPr>
          <a:lstStyle/>
          <a:p>
            <a:r>
              <a:rPr lang="en-US" sz="2745" dirty="0">
                <a:solidFill>
                  <a:schemeClr val="bg1"/>
                </a:solidFill>
              </a:rPr>
              <a:t>sqlservr.exe</a:t>
            </a:r>
          </a:p>
        </p:txBody>
      </p:sp>
      <p:pic>
        <p:nvPicPr>
          <p:cNvPr id="12" name="Picture 11" descr="... pips is Water Pipe Pullers water pressure pipes. Main by orders over">
            <a:extLst>
              <a:ext uri="{FF2B5EF4-FFF2-40B4-BE49-F238E27FC236}">
                <a16:creationId xmlns:a16="http://schemas.microsoft.com/office/drawing/2014/main" id="{6BE16033-AFD4-4C06-B868-827059A59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648" y="2574599"/>
            <a:ext cx="1918147" cy="1918147"/>
          </a:xfrm>
          <a:prstGeom prst="rect">
            <a:avLst/>
          </a:prstGeom>
        </p:spPr>
      </p:pic>
      <p:sp>
        <p:nvSpPr>
          <p:cNvPr id="13" name="TextBox 12">
            <a:extLst>
              <a:ext uri="{FF2B5EF4-FFF2-40B4-BE49-F238E27FC236}">
                <a16:creationId xmlns:a16="http://schemas.microsoft.com/office/drawing/2014/main" id="{30881ABD-A96C-426E-82AF-C875A3DB7A30}"/>
              </a:ext>
            </a:extLst>
          </p:cNvPr>
          <p:cNvSpPr txBox="1"/>
          <p:nvPr/>
        </p:nvSpPr>
        <p:spPr>
          <a:xfrm>
            <a:off x="3674182" y="2481980"/>
            <a:ext cx="1675524" cy="452590"/>
          </a:xfrm>
          <a:prstGeom prst="rect">
            <a:avLst/>
          </a:prstGeom>
          <a:noFill/>
        </p:spPr>
        <p:txBody>
          <a:bodyPr wrap="none" rtlCol="0">
            <a:spAutoFit/>
          </a:bodyPr>
          <a:lstStyle/>
          <a:p>
            <a:r>
              <a:rPr lang="en-US" sz="2353" dirty="0"/>
              <a:t>Named pipe</a:t>
            </a:r>
          </a:p>
        </p:txBody>
      </p:sp>
      <p:sp>
        <p:nvSpPr>
          <p:cNvPr id="14" name="Arrow: Right 13">
            <a:extLst>
              <a:ext uri="{FF2B5EF4-FFF2-40B4-BE49-F238E27FC236}">
                <a16:creationId xmlns:a16="http://schemas.microsoft.com/office/drawing/2014/main" id="{B4CD74EE-CDB1-4D1C-A043-175FA9EC82B7}"/>
              </a:ext>
            </a:extLst>
          </p:cNvPr>
          <p:cNvSpPr/>
          <p:nvPr/>
        </p:nvSpPr>
        <p:spPr>
          <a:xfrm rot="1309125">
            <a:off x="7433002" y="3393978"/>
            <a:ext cx="1975724" cy="42580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5" name="Thought Bubble: Cloud 14">
            <a:extLst>
              <a:ext uri="{FF2B5EF4-FFF2-40B4-BE49-F238E27FC236}">
                <a16:creationId xmlns:a16="http://schemas.microsoft.com/office/drawing/2014/main" id="{EEDAFD77-CF5E-4BEB-A5EA-AEE54008EFC1}"/>
              </a:ext>
            </a:extLst>
          </p:cNvPr>
          <p:cNvSpPr/>
          <p:nvPr/>
        </p:nvSpPr>
        <p:spPr>
          <a:xfrm>
            <a:off x="8812959" y="134651"/>
            <a:ext cx="2941916" cy="1200979"/>
          </a:xfrm>
          <a:prstGeom prst="cloudCallout">
            <a:avLst>
              <a:gd name="adj1" fmla="val -34341"/>
              <a:gd name="adj2" fmla="val 64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Each SQL instance has a launchpad</a:t>
            </a:r>
          </a:p>
        </p:txBody>
      </p:sp>
      <p:sp>
        <p:nvSpPr>
          <p:cNvPr id="16" name="TextBox 15">
            <a:extLst>
              <a:ext uri="{FF2B5EF4-FFF2-40B4-BE49-F238E27FC236}">
                <a16:creationId xmlns:a16="http://schemas.microsoft.com/office/drawing/2014/main" id="{0D351547-6EF8-4F07-8358-844F0D32DEDE}"/>
              </a:ext>
            </a:extLst>
          </p:cNvPr>
          <p:cNvSpPr txBox="1"/>
          <p:nvPr/>
        </p:nvSpPr>
        <p:spPr>
          <a:xfrm>
            <a:off x="6396936" y="3814134"/>
            <a:ext cx="1019898" cy="814661"/>
          </a:xfrm>
          <a:prstGeom prst="rect">
            <a:avLst/>
          </a:prstGeom>
          <a:noFill/>
        </p:spPr>
        <p:txBody>
          <a:bodyPr wrap="none" rtlCol="0">
            <a:spAutoFit/>
          </a:bodyPr>
          <a:lstStyle/>
          <a:p>
            <a:r>
              <a:rPr lang="en-US" sz="2353" dirty="0">
                <a:solidFill>
                  <a:schemeClr val="bg1"/>
                </a:solidFill>
              </a:rPr>
              <a:t>SQLOS</a:t>
            </a:r>
          </a:p>
          <a:p>
            <a:r>
              <a:rPr lang="en-US" sz="2353" dirty="0">
                <a:solidFill>
                  <a:schemeClr val="bg1"/>
                </a:solidFill>
              </a:rPr>
              <a:t>XEvent</a:t>
            </a:r>
          </a:p>
        </p:txBody>
      </p:sp>
      <p:sp>
        <p:nvSpPr>
          <p:cNvPr id="18" name="TextBox 17">
            <a:extLst>
              <a:ext uri="{FF2B5EF4-FFF2-40B4-BE49-F238E27FC236}">
                <a16:creationId xmlns:a16="http://schemas.microsoft.com/office/drawing/2014/main" id="{87FE8F54-D562-4AFC-A9C4-A8A6B6E3E65B}"/>
              </a:ext>
            </a:extLst>
          </p:cNvPr>
          <p:cNvSpPr txBox="1"/>
          <p:nvPr/>
        </p:nvSpPr>
        <p:spPr>
          <a:xfrm>
            <a:off x="881081" y="1634143"/>
            <a:ext cx="2237112" cy="362072"/>
          </a:xfrm>
          <a:prstGeom prst="rect">
            <a:avLst/>
          </a:prstGeom>
          <a:noFill/>
        </p:spPr>
        <p:txBody>
          <a:bodyPr wrap="none" rtlCol="0">
            <a:spAutoFit/>
          </a:bodyPr>
          <a:lstStyle/>
          <a:p>
            <a:r>
              <a:rPr lang="en-US" sz="1765" dirty="0"/>
              <a:t>MSSQLSERVER Service</a:t>
            </a:r>
          </a:p>
        </p:txBody>
      </p:sp>
      <p:sp>
        <p:nvSpPr>
          <p:cNvPr id="19" name="TextBox 18">
            <a:extLst>
              <a:ext uri="{FF2B5EF4-FFF2-40B4-BE49-F238E27FC236}">
                <a16:creationId xmlns:a16="http://schemas.microsoft.com/office/drawing/2014/main" id="{856525C2-7FB7-4C0D-8672-F9E253A2F317}"/>
              </a:ext>
            </a:extLst>
          </p:cNvPr>
          <p:cNvSpPr txBox="1"/>
          <p:nvPr/>
        </p:nvSpPr>
        <p:spPr>
          <a:xfrm>
            <a:off x="5544703" y="1634143"/>
            <a:ext cx="2688320" cy="362072"/>
          </a:xfrm>
          <a:prstGeom prst="rect">
            <a:avLst/>
          </a:prstGeom>
          <a:noFill/>
        </p:spPr>
        <p:txBody>
          <a:bodyPr wrap="none" rtlCol="0">
            <a:spAutoFit/>
          </a:bodyPr>
          <a:lstStyle/>
          <a:p>
            <a:r>
              <a:rPr lang="en-US" sz="1765" dirty="0"/>
              <a:t>MSSQLLAUNCHPAD Service</a:t>
            </a:r>
          </a:p>
        </p:txBody>
      </p:sp>
      <p:sp>
        <p:nvSpPr>
          <p:cNvPr id="20" name="TextBox 19">
            <a:extLst>
              <a:ext uri="{FF2B5EF4-FFF2-40B4-BE49-F238E27FC236}">
                <a16:creationId xmlns:a16="http://schemas.microsoft.com/office/drawing/2014/main" id="{22AA6AAB-D3B7-4167-BD3A-27C47620670F}"/>
              </a:ext>
            </a:extLst>
          </p:cNvPr>
          <p:cNvSpPr txBox="1"/>
          <p:nvPr/>
        </p:nvSpPr>
        <p:spPr>
          <a:xfrm>
            <a:off x="3444665" y="3889627"/>
            <a:ext cx="2000886" cy="633625"/>
          </a:xfrm>
          <a:prstGeom prst="rect">
            <a:avLst/>
          </a:prstGeom>
          <a:noFill/>
        </p:spPr>
        <p:txBody>
          <a:bodyPr wrap="none" rtlCol="0">
            <a:spAutoFit/>
          </a:bodyPr>
          <a:lstStyle/>
          <a:p>
            <a:pPr algn="ctr"/>
            <a:r>
              <a:rPr lang="en-US" sz="1765" dirty="0"/>
              <a:t>“What” and “How” </a:t>
            </a:r>
          </a:p>
          <a:p>
            <a:pPr algn="ctr"/>
            <a:r>
              <a:rPr lang="en-US" sz="1765" dirty="0"/>
              <a:t>to “launch”</a:t>
            </a:r>
          </a:p>
        </p:txBody>
      </p:sp>
      <p:sp>
        <p:nvSpPr>
          <p:cNvPr id="21" name="Rectangle: Rounded Corners 20">
            <a:extLst>
              <a:ext uri="{FF2B5EF4-FFF2-40B4-BE49-F238E27FC236}">
                <a16:creationId xmlns:a16="http://schemas.microsoft.com/office/drawing/2014/main" id="{32FC02CF-0A7F-4BA4-B07E-8E3CCB69E509}"/>
              </a:ext>
            </a:extLst>
          </p:cNvPr>
          <p:cNvSpPr/>
          <p:nvPr/>
        </p:nvSpPr>
        <p:spPr>
          <a:xfrm>
            <a:off x="5913017" y="2955720"/>
            <a:ext cx="1456591" cy="58903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“launcher”</a:t>
            </a:r>
          </a:p>
        </p:txBody>
      </p:sp>
      <p:cxnSp>
        <p:nvCxnSpPr>
          <p:cNvPr id="22" name="Straight Arrow Connector 21">
            <a:extLst>
              <a:ext uri="{FF2B5EF4-FFF2-40B4-BE49-F238E27FC236}">
                <a16:creationId xmlns:a16="http://schemas.microsoft.com/office/drawing/2014/main" id="{3C72EB64-AC41-4D25-8A7B-E0B3904785C5}"/>
              </a:ext>
            </a:extLst>
          </p:cNvPr>
          <p:cNvCxnSpPr>
            <a:endCxn id="25" idx="1"/>
          </p:cNvCxnSpPr>
          <p:nvPr/>
        </p:nvCxnSpPr>
        <p:spPr>
          <a:xfrm>
            <a:off x="3449491" y="5373965"/>
            <a:ext cx="612689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249B904-05B3-4248-AF00-8D7E531F62EE}"/>
              </a:ext>
            </a:extLst>
          </p:cNvPr>
          <p:cNvGrpSpPr/>
          <p:nvPr/>
        </p:nvGrpSpPr>
        <p:grpSpPr>
          <a:xfrm>
            <a:off x="9364605" y="3982923"/>
            <a:ext cx="2114789" cy="1730671"/>
            <a:chOff x="9552384" y="4062292"/>
            <a:chExt cx="2157195" cy="1765375"/>
          </a:xfrm>
        </p:grpSpPr>
        <p:sp>
          <p:nvSpPr>
            <p:cNvPr id="24" name="Rectangle: Rounded Corners 23">
              <a:extLst>
                <a:ext uri="{FF2B5EF4-FFF2-40B4-BE49-F238E27FC236}">
                  <a16:creationId xmlns:a16="http://schemas.microsoft.com/office/drawing/2014/main" id="{688353CC-190B-4260-B463-4E5B1C52395A}"/>
                </a:ext>
              </a:extLst>
            </p:cNvPr>
            <p:cNvSpPr/>
            <p:nvPr/>
          </p:nvSpPr>
          <p:spPr>
            <a:xfrm>
              <a:off x="9552384" y="4062292"/>
              <a:ext cx="2157195" cy="1765375"/>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25" name="Rectangle: Rounded Corners 24">
              <a:extLst>
                <a:ext uri="{FF2B5EF4-FFF2-40B4-BE49-F238E27FC236}">
                  <a16:creationId xmlns:a16="http://schemas.microsoft.com/office/drawing/2014/main" id="{B33FB3DD-2931-4BC8-98F7-96022D4C1A0F}"/>
                </a:ext>
              </a:extLst>
            </p:cNvPr>
            <p:cNvSpPr/>
            <p:nvPr/>
          </p:nvSpPr>
          <p:spPr>
            <a:xfrm>
              <a:off x="9768408" y="5301208"/>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grpSp>
      <p:grpSp>
        <p:nvGrpSpPr>
          <p:cNvPr id="26" name="Group 25">
            <a:extLst>
              <a:ext uri="{FF2B5EF4-FFF2-40B4-BE49-F238E27FC236}">
                <a16:creationId xmlns:a16="http://schemas.microsoft.com/office/drawing/2014/main" id="{D50FB761-FCD2-4747-99BD-29DAD8E46D31}"/>
              </a:ext>
            </a:extLst>
          </p:cNvPr>
          <p:cNvGrpSpPr/>
          <p:nvPr/>
        </p:nvGrpSpPr>
        <p:grpSpPr>
          <a:xfrm>
            <a:off x="9514009" y="4132328"/>
            <a:ext cx="2114789" cy="1730671"/>
            <a:chOff x="9552384" y="4062292"/>
            <a:chExt cx="2157195" cy="1765375"/>
          </a:xfrm>
        </p:grpSpPr>
        <p:sp>
          <p:nvSpPr>
            <p:cNvPr id="27" name="Rectangle: Rounded Corners 26">
              <a:extLst>
                <a:ext uri="{FF2B5EF4-FFF2-40B4-BE49-F238E27FC236}">
                  <a16:creationId xmlns:a16="http://schemas.microsoft.com/office/drawing/2014/main" id="{AABE188A-209C-4F07-8676-F9D1A0EE7518}"/>
                </a:ext>
              </a:extLst>
            </p:cNvPr>
            <p:cNvSpPr/>
            <p:nvPr/>
          </p:nvSpPr>
          <p:spPr>
            <a:xfrm>
              <a:off x="9552384" y="4062292"/>
              <a:ext cx="2157195" cy="1765375"/>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28" name="Rectangle: Rounded Corners 27">
              <a:extLst>
                <a:ext uri="{FF2B5EF4-FFF2-40B4-BE49-F238E27FC236}">
                  <a16:creationId xmlns:a16="http://schemas.microsoft.com/office/drawing/2014/main" id="{A529BE82-3E25-49B4-98AB-B9159D3E5395}"/>
                </a:ext>
              </a:extLst>
            </p:cNvPr>
            <p:cNvSpPr/>
            <p:nvPr/>
          </p:nvSpPr>
          <p:spPr>
            <a:xfrm>
              <a:off x="9768408" y="5301208"/>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grpSp>
      <p:grpSp>
        <p:nvGrpSpPr>
          <p:cNvPr id="29" name="Group 28">
            <a:extLst>
              <a:ext uri="{FF2B5EF4-FFF2-40B4-BE49-F238E27FC236}">
                <a16:creationId xmlns:a16="http://schemas.microsoft.com/office/drawing/2014/main" id="{5BC409C1-1A19-44F4-8494-73710FEA3F72}"/>
              </a:ext>
            </a:extLst>
          </p:cNvPr>
          <p:cNvGrpSpPr/>
          <p:nvPr/>
        </p:nvGrpSpPr>
        <p:grpSpPr>
          <a:xfrm>
            <a:off x="9663413" y="4281732"/>
            <a:ext cx="2114789" cy="1730671"/>
            <a:chOff x="9552384" y="4062292"/>
            <a:chExt cx="2157195" cy="1765375"/>
          </a:xfrm>
        </p:grpSpPr>
        <p:sp>
          <p:nvSpPr>
            <p:cNvPr id="30" name="Rectangle: Rounded Corners 29">
              <a:extLst>
                <a:ext uri="{FF2B5EF4-FFF2-40B4-BE49-F238E27FC236}">
                  <a16:creationId xmlns:a16="http://schemas.microsoft.com/office/drawing/2014/main" id="{8C6458E7-61A6-48D9-A2D2-4D75532C23C2}"/>
                </a:ext>
              </a:extLst>
            </p:cNvPr>
            <p:cNvSpPr/>
            <p:nvPr/>
          </p:nvSpPr>
          <p:spPr>
            <a:xfrm>
              <a:off x="9552384" y="4062292"/>
              <a:ext cx="2157195" cy="1765375"/>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Windows Satellite Process</a:t>
              </a:r>
            </a:p>
          </p:txBody>
        </p:sp>
        <p:sp>
          <p:nvSpPr>
            <p:cNvPr id="31" name="Rectangle: Rounded Corners 30">
              <a:extLst>
                <a:ext uri="{FF2B5EF4-FFF2-40B4-BE49-F238E27FC236}">
                  <a16:creationId xmlns:a16="http://schemas.microsoft.com/office/drawing/2014/main" id="{816AC9DC-4B27-45E6-ADA5-E64DA791E38A}"/>
                </a:ext>
              </a:extLst>
            </p:cNvPr>
            <p:cNvSpPr/>
            <p:nvPr/>
          </p:nvSpPr>
          <p:spPr>
            <a:xfrm>
              <a:off x="9768408" y="5301208"/>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grpSp>
      <p:sp>
        <p:nvSpPr>
          <p:cNvPr id="32" name="TextBox 31">
            <a:extLst>
              <a:ext uri="{FF2B5EF4-FFF2-40B4-BE49-F238E27FC236}">
                <a16:creationId xmlns:a16="http://schemas.microsoft.com/office/drawing/2014/main" id="{50040D2D-B740-4C05-A529-D4F82C35C9B1}"/>
              </a:ext>
            </a:extLst>
          </p:cNvPr>
          <p:cNvSpPr txBox="1"/>
          <p:nvPr/>
        </p:nvSpPr>
        <p:spPr>
          <a:xfrm>
            <a:off x="1013527" y="3998370"/>
            <a:ext cx="1781129" cy="363946"/>
          </a:xfrm>
          <a:prstGeom prst="rect">
            <a:avLst/>
          </a:prstGeom>
          <a:noFill/>
        </p:spPr>
        <p:txBody>
          <a:bodyPr wrap="none" rtlCol="0">
            <a:spAutoFit/>
          </a:bodyPr>
          <a:lstStyle/>
          <a:p>
            <a:r>
              <a:rPr lang="en-US" sz="1765" dirty="0">
                <a:solidFill>
                  <a:schemeClr val="bg1"/>
                </a:solidFill>
              </a:rPr>
              <a:t>Run your “query”</a:t>
            </a:r>
          </a:p>
        </p:txBody>
      </p:sp>
    </p:spTree>
    <p:extLst>
      <p:ext uri="{BB962C8B-B14F-4D97-AF65-F5344CB8AC3E}">
        <p14:creationId xmlns:p14="http://schemas.microsoft.com/office/powerpoint/2010/main" val="167238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animBg="1"/>
      <p:bldP spid="15" grpId="0" animBg="1"/>
      <p:bldP spid="16" grpId="0"/>
      <p:bldP spid="2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21127" y="-9020"/>
            <a:ext cx="11655840" cy="899537"/>
          </a:xfrm>
        </p:spPr>
        <p:txBody>
          <a:bodyPr/>
          <a:lstStyle/>
          <a:p>
            <a:r>
              <a:rPr lang="en-US" sz="3529" dirty="0"/>
              <a:t>R/Python and SQL Server Together</a:t>
            </a:r>
          </a:p>
        </p:txBody>
      </p:sp>
      <p:sp>
        <p:nvSpPr>
          <p:cNvPr id="7" name="Rectangle: Rounded Corners 6">
            <a:extLst>
              <a:ext uri="{FF2B5EF4-FFF2-40B4-BE49-F238E27FC236}">
                <a16:creationId xmlns:a16="http://schemas.microsoft.com/office/drawing/2014/main" id="{63298992-0DDD-41D5-B436-45F3233E224E}"/>
              </a:ext>
            </a:extLst>
          </p:cNvPr>
          <p:cNvSpPr/>
          <p:nvPr/>
        </p:nvSpPr>
        <p:spPr>
          <a:xfrm>
            <a:off x="7413859" y="1032528"/>
            <a:ext cx="4580830" cy="560979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grpSp>
        <p:nvGrpSpPr>
          <p:cNvPr id="8" name="Group 7">
            <a:extLst>
              <a:ext uri="{FF2B5EF4-FFF2-40B4-BE49-F238E27FC236}">
                <a16:creationId xmlns:a16="http://schemas.microsoft.com/office/drawing/2014/main" id="{393A9D3D-33CF-4189-B0AA-9CE0FDFE5D80}"/>
              </a:ext>
            </a:extLst>
          </p:cNvPr>
          <p:cNvGrpSpPr/>
          <p:nvPr/>
        </p:nvGrpSpPr>
        <p:grpSpPr>
          <a:xfrm>
            <a:off x="258176" y="2016696"/>
            <a:ext cx="2918189" cy="3745528"/>
            <a:chOff x="263352" y="2056638"/>
            <a:chExt cx="2976705" cy="3820634"/>
          </a:xfrm>
        </p:grpSpPr>
        <p:sp>
          <p:nvSpPr>
            <p:cNvPr id="9" name="Rectangle: Rounded Corners 8">
              <a:extLst>
                <a:ext uri="{FF2B5EF4-FFF2-40B4-BE49-F238E27FC236}">
                  <a16:creationId xmlns:a16="http://schemas.microsoft.com/office/drawing/2014/main" id="{04C5092B-E431-47FC-908F-6829B4B12BB9}"/>
                </a:ext>
              </a:extLst>
            </p:cNvPr>
            <p:cNvSpPr/>
            <p:nvPr/>
          </p:nvSpPr>
          <p:spPr>
            <a:xfrm>
              <a:off x="263352" y="2060848"/>
              <a:ext cx="2976705" cy="38164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dirty="0"/>
            </a:p>
          </p:txBody>
        </p:sp>
        <p:sp>
          <p:nvSpPr>
            <p:cNvPr id="10" name="TextBox 9">
              <a:extLst>
                <a:ext uri="{FF2B5EF4-FFF2-40B4-BE49-F238E27FC236}">
                  <a16:creationId xmlns:a16="http://schemas.microsoft.com/office/drawing/2014/main" id="{DBE1DD4D-F1B7-42DC-9CDC-C95341ED4531}"/>
                </a:ext>
              </a:extLst>
            </p:cNvPr>
            <p:cNvSpPr txBox="1"/>
            <p:nvPr/>
          </p:nvSpPr>
          <p:spPr>
            <a:xfrm>
              <a:off x="810388" y="2056638"/>
              <a:ext cx="1882631" cy="523220"/>
            </a:xfrm>
            <a:prstGeom prst="rect">
              <a:avLst/>
            </a:prstGeom>
            <a:noFill/>
          </p:spPr>
          <p:txBody>
            <a:bodyPr wrap="none" rtlCol="0">
              <a:spAutoFit/>
            </a:bodyPr>
            <a:lstStyle/>
            <a:p>
              <a:r>
                <a:rPr lang="en-US" sz="2745" dirty="0">
                  <a:solidFill>
                    <a:schemeClr val="bg1"/>
                  </a:solidFill>
                </a:rPr>
                <a:t>sqlservr.exe</a:t>
              </a:r>
            </a:p>
          </p:txBody>
        </p:sp>
      </p:grpSp>
      <p:sp>
        <p:nvSpPr>
          <p:cNvPr id="11" name="TextBox 10">
            <a:extLst>
              <a:ext uri="{FF2B5EF4-FFF2-40B4-BE49-F238E27FC236}">
                <a16:creationId xmlns:a16="http://schemas.microsoft.com/office/drawing/2014/main" id="{0C5849B9-B9E1-4018-8279-F702C3560141}"/>
              </a:ext>
            </a:extLst>
          </p:cNvPr>
          <p:cNvSpPr txBox="1"/>
          <p:nvPr/>
        </p:nvSpPr>
        <p:spPr>
          <a:xfrm>
            <a:off x="668601" y="1421995"/>
            <a:ext cx="2237112" cy="362072"/>
          </a:xfrm>
          <a:prstGeom prst="rect">
            <a:avLst/>
          </a:prstGeom>
          <a:noFill/>
        </p:spPr>
        <p:txBody>
          <a:bodyPr wrap="none" rtlCol="0">
            <a:spAutoFit/>
          </a:bodyPr>
          <a:lstStyle/>
          <a:p>
            <a:r>
              <a:rPr lang="en-US" sz="1765" dirty="0"/>
              <a:t>MSSQLSERVER Service</a:t>
            </a:r>
          </a:p>
        </p:txBody>
      </p:sp>
      <p:grpSp>
        <p:nvGrpSpPr>
          <p:cNvPr id="12" name="Group 11">
            <a:extLst>
              <a:ext uri="{FF2B5EF4-FFF2-40B4-BE49-F238E27FC236}">
                <a16:creationId xmlns:a16="http://schemas.microsoft.com/office/drawing/2014/main" id="{8359FBFF-1520-4444-842A-1F8F2160B5F4}"/>
              </a:ext>
            </a:extLst>
          </p:cNvPr>
          <p:cNvGrpSpPr/>
          <p:nvPr/>
        </p:nvGrpSpPr>
        <p:grpSpPr>
          <a:xfrm>
            <a:off x="4140761" y="2007630"/>
            <a:ext cx="2777684" cy="2914193"/>
            <a:chOff x="4223792" y="2047390"/>
            <a:chExt cx="2833382" cy="2972629"/>
          </a:xfrm>
        </p:grpSpPr>
        <p:sp>
          <p:nvSpPr>
            <p:cNvPr id="13" name="Rectangle: Rounded Corners 12">
              <a:extLst>
                <a:ext uri="{FF2B5EF4-FFF2-40B4-BE49-F238E27FC236}">
                  <a16:creationId xmlns:a16="http://schemas.microsoft.com/office/drawing/2014/main" id="{A0A2EAB7-597D-4C58-9F06-171B22B7F73B}"/>
                </a:ext>
              </a:extLst>
            </p:cNvPr>
            <p:cNvSpPr/>
            <p:nvPr/>
          </p:nvSpPr>
          <p:spPr>
            <a:xfrm>
              <a:off x="4223792" y="2057718"/>
              <a:ext cx="2833382" cy="296230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dirty="0"/>
            </a:p>
          </p:txBody>
        </p:sp>
        <p:sp>
          <p:nvSpPr>
            <p:cNvPr id="14" name="TextBox 13">
              <a:extLst>
                <a:ext uri="{FF2B5EF4-FFF2-40B4-BE49-F238E27FC236}">
                  <a16:creationId xmlns:a16="http://schemas.microsoft.com/office/drawing/2014/main" id="{5870E17A-5AF3-4B24-902B-92FA748976CE}"/>
                </a:ext>
              </a:extLst>
            </p:cNvPr>
            <p:cNvSpPr txBox="1"/>
            <p:nvPr/>
          </p:nvSpPr>
          <p:spPr>
            <a:xfrm>
              <a:off x="4511210" y="2047390"/>
              <a:ext cx="2295308" cy="523220"/>
            </a:xfrm>
            <a:prstGeom prst="rect">
              <a:avLst/>
            </a:prstGeom>
            <a:noFill/>
          </p:spPr>
          <p:txBody>
            <a:bodyPr wrap="none" rtlCol="0">
              <a:spAutoFit/>
            </a:bodyPr>
            <a:lstStyle/>
            <a:p>
              <a:r>
                <a:rPr lang="en-US" sz="2745" dirty="0">
                  <a:solidFill>
                    <a:schemeClr val="bg1"/>
                  </a:solidFill>
                </a:rPr>
                <a:t>launchpad.exe</a:t>
              </a:r>
            </a:p>
          </p:txBody>
        </p:sp>
      </p:grpSp>
      <p:sp>
        <p:nvSpPr>
          <p:cNvPr id="15" name="TextBox 14">
            <a:extLst>
              <a:ext uri="{FF2B5EF4-FFF2-40B4-BE49-F238E27FC236}">
                <a16:creationId xmlns:a16="http://schemas.microsoft.com/office/drawing/2014/main" id="{338BE6D6-47A6-494B-A5A4-8C7D7AAD5566}"/>
              </a:ext>
            </a:extLst>
          </p:cNvPr>
          <p:cNvSpPr txBox="1"/>
          <p:nvPr/>
        </p:nvSpPr>
        <p:spPr>
          <a:xfrm>
            <a:off x="4230125" y="1378479"/>
            <a:ext cx="2688320" cy="362072"/>
          </a:xfrm>
          <a:prstGeom prst="rect">
            <a:avLst/>
          </a:prstGeom>
          <a:noFill/>
        </p:spPr>
        <p:txBody>
          <a:bodyPr wrap="none" rtlCol="0">
            <a:spAutoFit/>
          </a:bodyPr>
          <a:lstStyle/>
          <a:p>
            <a:r>
              <a:rPr lang="en-US" sz="1765" dirty="0"/>
              <a:t>MSSQLLAUNCHPAD Service</a:t>
            </a:r>
          </a:p>
        </p:txBody>
      </p:sp>
      <p:sp>
        <p:nvSpPr>
          <p:cNvPr id="16" name="Rectangle: Rounded Corners 15">
            <a:extLst>
              <a:ext uri="{FF2B5EF4-FFF2-40B4-BE49-F238E27FC236}">
                <a16:creationId xmlns:a16="http://schemas.microsoft.com/office/drawing/2014/main" id="{968AB267-E744-4605-93DD-F5B3C4EDDE1D}"/>
              </a:ext>
            </a:extLst>
          </p:cNvPr>
          <p:cNvSpPr/>
          <p:nvPr/>
        </p:nvSpPr>
        <p:spPr>
          <a:xfrm>
            <a:off x="4304297" y="3770378"/>
            <a:ext cx="1910986" cy="61092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pythonlauncher.dll</a:t>
            </a:r>
          </a:p>
        </p:txBody>
      </p:sp>
      <p:sp>
        <p:nvSpPr>
          <p:cNvPr id="18" name="Rectangle: Rounded Corners 17">
            <a:extLst>
              <a:ext uri="{FF2B5EF4-FFF2-40B4-BE49-F238E27FC236}">
                <a16:creationId xmlns:a16="http://schemas.microsoft.com/office/drawing/2014/main" id="{19EDCC84-8DF1-40E8-8D8E-A8EB1053BE70}"/>
              </a:ext>
            </a:extLst>
          </p:cNvPr>
          <p:cNvSpPr/>
          <p:nvPr/>
        </p:nvSpPr>
        <p:spPr>
          <a:xfrm>
            <a:off x="10514645" y="738081"/>
            <a:ext cx="1456449" cy="63066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conhost.exe</a:t>
            </a:r>
          </a:p>
        </p:txBody>
      </p:sp>
      <p:sp>
        <p:nvSpPr>
          <p:cNvPr id="19" name="TextBox 18">
            <a:extLst>
              <a:ext uri="{FF2B5EF4-FFF2-40B4-BE49-F238E27FC236}">
                <a16:creationId xmlns:a16="http://schemas.microsoft.com/office/drawing/2014/main" id="{83844CA3-7513-486A-833A-EF084A20D017}"/>
              </a:ext>
            </a:extLst>
          </p:cNvPr>
          <p:cNvSpPr txBox="1"/>
          <p:nvPr/>
        </p:nvSpPr>
        <p:spPr>
          <a:xfrm>
            <a:off x="9011643" y="592601"/>
            <a:ext cx="1341866" cy="362072"/>
          </a:xfrm>
          <a:prstGeom prst="rect">
            <a:avLst/>
          </a:prstGeom>
          <a:noFill/>
        </p:spPr>
        <p:txBody>
          <a:bodyPr wrap="none" rtlCol="0">
            <a:spAutoFit/>
          </a:bodyPr>
          <a:lstStyle/>
          <a:p>
            <a:r>
              <a:rPr lang="en-US" sz="1765" dirty="0"/>
              <a:t>process pool</a:t>
            </a:r>
          </a:p>
        </p:txBody>
      </p:sp>
      <p:sp>
        <p:nvSpPr>
          <p:cNvPr id="20" name="Rectangle: Rounded Corners 19">
            <a:extLst>
              <a:ext uri="{FF2B5EF4-FFF2-40B4-BE49-F238E27FC236}">
                <a16:creationId xmlns:a16="http://schemas.microsoft.com/office/drawing/2014/main" id="{8DDFF7FA-E4AB-4CDB-ADE2-99DCE5DE4804}"/>
              </a:ext>
            </a:extLst>
          </p:cNvPr>
          <p:cNvSpPr/>
          <p:nvPr/>
        </p:nvSpPr>
        <p:spPr>
          <a:xfrm>
            <a:off x="314667" y="3933863"/>
            <a:ext cx="2751841" cy="165892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65" dirty="0"/>
              <a:t>compile input data query</a:t>
            </a:r>
          </a:p>
          <a:p>
            <a:r>
              <a:rPr lang="en-US" sz="1765" dirty="0"/>
              <a:t>Send message to pipe</a:t>
            </a:r>
          </a:p>
          <a:p>
            <a:r>
              <a:rPr lang="en-US" sz="1765" dirty="0"/>
              <a:t>Execute input query</a:t>
            </a:r>
          </a:p>
          <a:p>
            <a:r>
              <a:rPr lang="en-US" sz="1765" dirty="0"/>
              <a:t>Push results</a:t>
            </a:r>
          </a:p>
          <a:p>
            <a:r>
              <a:rPr lang="en-US" sz="1765" dirty="0"/>
              <a:t>Pull results</a:t>
            </a:r>
          </a:p>
        </p:txBody>
      </p:sp>
      <p:sp>
        <p:nvSpPr>
          <p:cNvPr id="21" name="TextBox 20">
            <a:extLst>
              <a:ext uri="{FF2B5EF4-FFF2-40B4-BE49-F238E27FC236}">
                <a16:creationId xmlns:a16="http://schemas.microsoft.com/office/drawing/2014/main" id="{EE66123D-51D2-43AC-882A-9E7D6B554005}"/>
              </a:ext>
            </a:extLst>
          </p:cNvPr>
          <p:cNvSpPr txBox="1"/>
          <p:nvPr/>
        </p:nvSpPr>
        <p:spPr>
          <a:xfrm>
            <a:off x="3495086" y="5483258"/>
            <a:ext cx="4034665" cy="1176733"/>
          </a:xfrm>
          <a:prstGeom prst="rect">
            <a:avLst/>
          </a:prstGeom>
          <a:noFill/>
        </p:spPr>
        <p:txBody>
          <a:bodyPr wrap="square" rtlCol="0">
            <a:spAutoFit/>
          </a:bodyPr>
          <a:lstStyle/>
          <a:p>
            <a:r>
              <a:rPr lang="en-US" sz="1765" dirty="0"/>
              <a:t>SNI/TCP – lower level comm (not TDS)</a:t>
            </a:r>
          </a:p>
          <a:p>
            <a:r>
              <a:rPr lang="en-US" sz="1765" dirty="0"/>
              <a:t>Retrieve input rows and params</a:t>
            </a:r>
          </a:p>
          <a:p>
            <a:r>
              <a:rPr lang="en-US" sz="1765" dirty="0"/>
              <a:t>Send back results and output params</a:t>
            </a:r>
          </a:p>
          <a:p>
            <a:r>
              <a:rPr lang="en-US" sz="1765" dirty="0"/>
              <a:t>stdout and stderr</a:t>
            </a:r>
          </a:p>
        </p:txBody>
      </p:sp>
      <p:sp>
        <p:nvSpPr>
          <p:cNvPr id="22" name="TextBox 21">
            <a:extLst>
              <a:ext uri="{FF2B5EF4-FFF2-40B4-BE49-F238E27FC236}">
                <a16:creationId xmlns:a16="http://schemas.microsoft.com/office/drawing/2014/main" id="{0A45039B-547C-4B95-92BC-20773C19D5AA}"/>
              </a:ext>
            </a:extLst>
          </p:cNvPr>
          <p:cNvSpPr txBox="1"/>
          <p:nvPr/>
        </p:nvSpPr>
        <p:spPr>
          <a:xfrm>
            <a:off x="6509865" y="2711800"/>
            <a:ext cx="791307" cy="333617"/>
          </a:xfrm>
          <a:prstGeom prst="rect">
            <a:avLst/>
          </a:prstGeom>
          <a:solidFill>
            <a:schemeClr val="bg1">
              <a:lumMod val="85000"/>
            </a:schemeClr>
          </a:solidFill>
        </p:spPr>
        <p:txBody>
          <a:bodyPr wrap="none" rtlCol="0">
            <a:spAutoFit/>
          </a:bodyPr>
          <a:lstStyle/>
          <a:p>
            <a:r>
              <a:rPr lang="en-US" sz="1568" dirty="0"/>
              <a:t>R script</a:t>
            </a:r>
          </a:p>
        </p:txBody>
      </p:sp>
      <p:sp>
        <p:nvSpPr>
          <p:cNvPr id="23" name="TextBox 22">
            <a:extLst>
              <a:ext uri="{FF2B5EF4-FFF2-40B4-BE49-F238E27FC236}">
                <a16:creationId xmlns:a16="http://schemas.microsoft.com/office/drawing/2014/main" id="{5EB03FF3-26AA-4655-843C-5A9C94CBBD94}"/>
              </a:ext>
            </a:extLst>
          </p:cNvPr>
          <p:cNvSpPr txBox="1"/>
          <p:nvPr/>
        </p:nvSpPr>
        <p:spPr>
          <a:xfrm>
            <a:off x="3238186" y="3158161"/>
            <a:ext cx="584909" cy="362072"/>
          </a:xfrm>
          <a:prstGeom prst="rect">
            <a:avLst/>
          </a:prstGeom>
          <a:noFill/>
        </p:spPr>
        <p:txBody>
          <a:bodyPr wrap="none" rtlCol="0">
            <a:spAutoFit/>
          </a:bodyPr>
          <a:lstStyle/>
          <a:p>
            <a:r>
              <a:rPr lang="en-US" sz="1765" dirty="0"/>
              <a:t>pipe</a:t>
            </a:r>
          </a:p>
        </p:txBody>
      </p:sp>
      <p:cxnSp>
        <p:nvCxnSpPr>
          <p:cNvPr id="24" name="Straight Arrow Connector 23">
            <a:extLst>
              <a:ext uri="{FF2B5EF4-FFF2-40B4-BE49-F238E27FC236}">
                <a16:creationId xmlns:a16="http://schemas.microsoft.com/office/drawing/2014/main" id="{3AF42FB5-E208-41B9-8A4C-B2A20FED9B5F}"/>
              </a:ext>
            </a:extLst>
          </p:cNvPr>
          <p:cNvCxnSpPr>
            <a:cxnSpLocks/>
            <a:stCxn id="44" idx="3"/>
            <a:endCxn id="61" idx="1"/>
          </p:cNvCxnSpPr>
          <p:nvPr/>
        </p:nvCxnSpPr>
        <p:spPr>
          <a:xfrm flipV="1">
            <a:off x="5847186" y="2351696"/>
            <a:ext cx="1663649" cy="5376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CC5C716-714A-4283-9110-B27A8CA791DB}"/>
              </a:ext>
            </a:extLst>
          </p:cNvPr>
          <p:cNvSpPr txBox="1"/>
          <p:nvPr/>
        </p:nvSpPr>
        <p:spPr>
          <a:xfrm>
            <a:off x="9268961" y="3161664"/>
            <a:ext cx="2400835" cy="512935"/>
          </a:xfrm>
          <a:prstGeom prst="rect">
            <a:avLst/>
          </a:prstGeom>
          <a:noFill/>
        </p:spPr>
        <p:txBody>
          <a:bodyPr wrap="square" rtlCol="0">
            <a:spAutoFit/>
          </a:bodyPr>
          <a:lstStyle/>
          <a:p>
            <a:r>
              <a:rPr lang="en-US" sz="1372" dirty="0"/>
              <a:t>CreateProcess – </a:t>
            </a:r>
          </a:p>
          <a:p>
            <a:r>
              <a:rPr lang="en-US" sz="1372" dirty="0"/>
              <a:t>named pipe</a:t>
            </a:r>
          </a:p>
        </p:txBody>
      </p:sp>
      <p:sp>
        <p:nvSpPr>
          <p:cNvPr id="26" name="TextBox 25">
            <a:extLst>
              <a:ext uri="{FF2B5EF4-FFF2-40B4-BE49-F238E27FC236}">
                <a16:creationId xmlns:a16="http://schemas.microsoft.com/office/drawing/2014/main" id="{4AB76BB4-C4C5-4D2A-8A4D-F4357746CA20}"/>
              </a:ext>
            </a:extLst>
          </p:cNvPr>
          <p:cNvSpPr txBox="1"/>
          <p:nvPr/>
        </p:nvSpPr>
        <p:spPr>
          <a:xfrm>
            <a:off x="8652179" y="284680"/>
            <a:ext cx="2224753" cy="362072"/>
          </a:xfrm>
          <a:prstGeom prst="rect">
            <a:avLst/>
          </a:prstGeom>
          <a:solidFill>
            <a:schemeClr val="bg1">
              <a:lumMod val="95000"/>
            </a:schemeClr>
          </a:solidFill>
        </p:spPr>
        <p:txBody>
          <a:bodyPr wrap="square" rtlCol="0">
            <a:spAutoFit/>
          </a:bodyPr>
          <a:lstStyle/>
          <a:p>
            <a:r>
              <a:rPr lang="en-US" sz="1765" dirty="0"/>
              <a:t>Windows Job Object</a:t>
            </a:r>
          </a:p>
        </p:txBody>
      </p:sp>
      <p:sp>
        <p:nvSpPr>
          <p:cNvPr id="27" name="TextBox 26">
            <a:extLst>
              <a:ext uri="{FF2B5EF4-FFF2-40B4-BE49-F238E27FC236}">
                <a16:creationId xmlns:a16="http://schemas.microsoft.com/office/drawing/2014/main" id="{A38A4192-829D-461D-9197-411937E0D493}"/>
              </a:ext>
            </a:extLst>
          </p:cNvPr>
          <p:cNvSpPr txBox="1"/>
          <p:nvPr/>
        </p:nvSpPr>
        <p:spPr>
          <a:xfrm>
            <a:off x="6072706" y="3063794"/>
            <a:ext cx="1336904" cy="333617"/>
          </a:xfrm>
          <a:prstGeom prst="rect">
            <a:avLst/>
          </a:prstGeom>
          <a:solidFill>
            <a:schemeClr val="bg1">
              <a:lumMod val="95000"/>
            </a:schemeClr>
          </a:solidFill>
        </p:spPr>
        <p:txBody>
          <a:bodyPr wrap="none" rtlCol="0">
            <a:spAutoFit/>
          </a:bodyPr>
          <a:lstStyle/>
          <a:p>
            <a:r>
              <a:rPr lang="en-US" sz="1568" dirty="0"/>
              <a:t>CreateProcess</a:t>
            </a:r>
          </a:p>
        </p:txBody>
      </p:sp>
      <p:grpSp>
        <p:nvGrpSpPr>
          <p:cNvPr id="28" name="Group 27">
            <a:extLst>
              <a:ext uri="{FF2B5EF4-FFF2-40B4-BE49-F238E27FC236}">
                <a16:creationId xmlns:a16="http://schemas.microsoft.com/office/drawing/2014/main" id="{AF155ED1-A277-4905-A7F5-BE9A6578F54C}"/>
              </a:ext>
            </a:extLst>
          </p:cNvPr>
          <p:cNvGrpSpPr/>
          <p:nvPr/>
        </p:nvGrpSpPr>
        <p:grpSpPr>
          <a:xfrm>
            <a:off x="7529751" y="3600936"/>
            <a:ext cx="2114789" cy="1730671"/>
            <a:chOff x="7637661" y="3671899"/>
            <a:chExt cx="2157195" cy="1765375"/>
          </a:xfrm>
        </p:grpSpPr>
        <p:sp>
          <p:nvSpPr>
            <p:cNvPr id="29" name="Rectangle: Rounded Corners 28">
              <a:extLst>
                <a:ext uri="{FF2B5EF4-FFF2-40B4-BE49-F238E27FC236}">
                  <a16:creationId xmlns:a16="http://schemas.microsoft.com/office/drawing/2014/main" id="{3C9510E5-05C8-4EE7-87CA-55FB715DFF79}"/>
                </a:ext>
              </a:extLst>
            </p:cNvPr>
            <p:cNvSpPr/>
            <p:nvPr/>
          </p:nvSpPr>
          <p:spPr>
            <a:xfrm>
              <a:off x="7637661" y="3671899"/>
              <a:ext cx="2157195" cy="1765375"/>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30" name="Rectangle: Rounded Corners 29">
              <a:extLst>
                <a:ext uri="{FF2B5EF4-FFF2-40B4-BE49-F238E27FC236}">
                  <a16:creationId xmlns:a16="http://schemas.microsoft.com/office/drawing/2014/main" id="{EDED1EE6-CF5A-448B-B028-289DBF80488E}"/>
                </a:ext>
              </a:extLst>
            </p:cNvPr>
            <p:cNvSpPr/>
            <p:nvPr/>
          </p:nvSpPr>
          <p:spPr>
            <a:xfrm>
              <a:off x="7877515" y="4933647"/>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sp>
          <p:nvSpPr>
            <p:cNvPr id="31" name="Rectangle: Rounded Corners 30">
              <a:extLst>
                <a:ext uri="{FF2B5EF4-FFF2-40B4-BE49-F238E27FC236}">
                  <a16:creationId xmlns:a16="http://schemas.microsoft.com/office/drawing/2014/main" id="{575CAE37-5B31-4C22-BD0C-E68D256C1B9C}"/>
                </a:ext>
              </a:extLst>
            </p:cNvPr>
            <p:cNvSpPr/>
            <p:nvPr/>
          </p:nvSpPr>
          <p:spPr>
            <a:xfrm>
              <a:off x="8024094" y="3723245"/>
              <a:ext cx="1440159" cy="654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SQLOS</a:t>
              </a:r>
            </a:p>
            <a:p>
              <a:pPr algn="ctr"/>
              <a:r>
                <a:rPr lang="en-US" sz="1568" dirty="0"/>
                <a:t>XEvent</a:t>
              </a:r>
            </a:p>
            <a:p>
              <a:pPr algn="ctr"/>
              <a:r>
                <a:rPr lang="en-US" sz="1568" dirty="0"/>
                <a:t>ScaleR</a:t>
              </a:r>
            </a:p>
          </p:txBody>
        </p:sp>
      </p:grpSp>
      <p:sp>
        <p:nvSpPr>
          <p:cNvPr id="32" name="Thought Bubble: Cloud 31">
            <a:extLst>
              <a:ext uri="{FF2B5EF4-FFF2-40B4-BE49-F238E27FC236}">
                <a16:creationId xmlns:a16="http://schemas.microsoft.com/office/drawing/2014/main" id="{958558F9-F8FB-4A84-BFE5-D77D9F8D4D45}"/>
              </a:ext>
            </a:extLst>
          </p:cNvPr>
          <p:cNvSpPr/>
          <p:nvPr/>
        </p:nvSpPr>
        <p:spPr>
          <a:xfrm>
            <a:off x="7359765" y="6012828"/>
            <a:ext cx="2138199" cy="695522"/>
          </a:xfrm>
          <a:prstGeom prst="cloudCallout">
            <a:avLst>
              <a:gd name="adj1" fmla="val 34863"/>
              <a:gd name="adj2" fmla="val -125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“satellite” processes</a:t>
            </a:r>
          </a:p>
        </p:txBody>
      </p:sp>
      <p:sp>
        <p:nvSpPr>
          <p:cNvPr id="33" name="Arrow: Curved Left 32">
            <a:extLst>
              <a:ext uri="{FF2B5EF4-FFF2-40B4-BE49-F238E27FC236}">
                <a16:creationId xmlns:a16="http://schemas.microsoft.com/office/drawing/2014/main" id="{878D5271-8F46-4F2B-B14C-9317745CFA07}"/>
              </a:ext>
            </a:extLst>
          </p:cNvPr>
          <p:cNvSpPr/>
          <p:nvPr/>
        </p:nvSpPr>
        <p:spPr>
          <a:xfrm>
            <a:off x="1733153" y="5040597"/>
            <a:ext cx="406308" cy="33746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sp>
        <p:nvSpPr>
          <p:cNvPr id="34" name="TextBox 33">
            <a:extLst>
              <a:ext uri="{FF2B5EF4-FFF2-40B4-BE49-F238E27FC236}">
                <a16:creationId xmlns:a16="http://schemas.microsoft.com/office/drawing/2014/main" id="{2678BF77-6F1D-4926-AF85-DA7B6BBDBD88}"/>
              </a:ext>
            </a:extLst>
          </p:cNvPr>
          <p:cNvSpPr txBox="1"/>
          <p:nvPr/>
        </p:nvSpPr>
        <p:spPr>
          <a:xfrm>
            <a:off x="1769418" y="5269833"/>
            <a:ext cx="1217152" cy="362072"/>
          </a:xfrm>
          <a:prstGeom prst="rect">
            <a:avLst/>
          </a:prstGeom>
          <a:noFill/>
        </p:spPr>
        <p:txBody>
          <a:bodyPr wrap="none" rtlCol="0">
            <a:spAutoFit/>
          </a:bodyPr>
          <a:lstStyle/>
          <a:p>
            <a:r>
              <a:rPr lang="en-US" sz="1765" dirty="0">
                <a:solidFill>
                  <a:schemeClr val="bg1"/>
                </a:solidFill>
              </a:rPr>
              <a:t>interleaved</a:t>
            </a:r>
          </a:p>
        </p:txBody>
      </p:sp>
      <p:cxnSp>
        <p:nvCxnSpPr>
          <p:cNvPr id="35" name="Straight Arrow Connector 34">
            <a:extLst>
              <a:ext uri="{FF2B5EF4-FFF2-40B4-BE49-F238E27FC236}">
                <a16:creationId xmlns:a16="http://schemas.microsoft.com/office/drawing/2014/main" id="{D78E2A7E-50C5-4253-BDB3-D2A8F87342D5}"/>
              </a:ext>
            </a:extLst>
          </p:cNvPr>
          <p:cNvCxnSpPr/>
          <p:nvPr/>
        </p:nvCxnSpPr>
        <p:spPr>
          <a:xfrm flipV="1">
            <a:off x="2755813" y="3079710"/>
            <a:ext cx="1384949" cy="1487208"/>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40D2CCB-61E1-46A0-A50E-9D1BEC37BF71}"/>
              </a:ext>
            </a:extLst>
          </p:cNvPr>
          <p:cNvCxnSpPr>
            <a:cxnSpLocks/>
            <a:endCxn id="30" idx="1"/>
          </p:cNvCxnSpPr>
          <p:nvPr/>
        </p:nvCxnSpPr>
        <p:spPr>
          <a:xfrm flipV="1">
            <a:off x="2204063" y="5014361"/>
            <a:ext cx="5560827" cy="16931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4287D1E-2E4B-4A6E-9923-1088B31123CA}"/>
              </a:ext>
            </a:extLst>
          </p:cNvPr>
          <p:cNvCxnSpPr>
            <a:cxnSpLocks/>
          </p:cNvCxnSpPr>
          <p:nvPr/>
        </p:nvCxnSpPr>
        <p:spPr>
          <a:xfrm>
            <a:off x="8659652" y="3158095"/>
            <a:ext cx="0" cy="4284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6CE6C43-32B1-42BB-9A85-2C7E71611E13}"/>
              </a:ext>
            </a:extLst>
          </p:cNvPr>
          <p:cNvSpPr txBox="1"/>
          <p:nvPr/>
        </p:nvSpPr>
        <p:spPr>
          <a:xfrm>
            <a:off x="9796263" y="5906596"/>
            <a:ext cx="1735988" cy="574901"/>
          </a:xfrm>
          <a:prstGeom prst="rect">
            <a:avLst/>
          </a:prstGeom>
          <a:noFill/>
        </p:spPr>
        <p:txBody>
          <a:bodyPr wrap="none" rtlCol="0">
            <a:spAutoFit/>
          </a:bodyPr>
          <a:lstStyle/>
          <a:p>
            <a:r>
              <a:rPr lang="en-US" sz="1568" dirty="0"/>
              <a:t>Local User Account</a:t>
            </a:r>
          </a:p>
          <a:p>
            <a:r>
              <a:rPr lang="en-US" sz="1568" dirty="0"/>
              <a:t>low privileges</a:t>
            </a:r>
          </a:p>
        </p:txBody>
      </p:sp>
      <p:sp>
        <p:nvSpPr>
          <p:cNvPr id="39" name="TextBox 38">
            <a:extLst>
              <a:ext uri="{FF2B5EF4-FFF2-40B4-BE49-F238E27FC236}">
                <a16:creationId xmlns:a16="http://schemas.microsoft.com/office/drawing/2014/main" id="{9E022332-A9F2-425A-B90C-0A0D84CD77BB}"/>
              </a:ext>
            </a:extLst>
          </p:cNvPr>
          <p:cNvSpPr txBox="1"/>
          <p:nvPr/>
        </p:nvSpPr>
        <p:spPr>
          <a:xfrm>
            <a:off x="4982491" y="1650620"/>
            <a:ext cx="1193579" cy="362072"/>
          </a:xfrm>
          <a:prstGeom prst="rect">
            <a:avLst/>
          </a:prstGeom>
          <a:noFill/>
        </p:spPr>
        <p:txBody>
          <a:bodyPr wrap="none" rtlCol="0">
            <a:spAutoFit/>
          </a:bodyPr>
          <a:lstStyle/>
          <a:p>
            <a:r>
              <a:rPr lang="en-US" sz="1765" dirty="0"/>
              <a:t>Service SID</a:t>
            </a:r>
          </a:p>
        </p:txBody>
      </p:sp>
      <p:sp>
        <p:nvSpPr>
          <p:cNvPr id="40" name="TextBox 39">
            <a:extLst>
              <a:ext uri="{FF2B5EF4-FFF2-40B4-BE49-F238E27FC236}">
                <a16:creationId xmlns:a16="http://schemas.microsoft.com/office/drawing/2014/main" id="{C1AE05CE-2F1E-4F53-A379-E25C79FF4D61}"/>
              </a:ext>
            </a:extLst>
          </p:cNvPr>
          <p:cNvSpPr txBox="1"/>
          <p:nvPr/>
        </p:nvSpPr>
        <p:spPr>
          <a:xfrm>
            <a:off x="1184415" y="1680029"/>
            <a:ext cx="1193579" cy="362072"/>
          </a:xfrm>
          <a:prstGeom prst="rect">
            <a:avLst/>
          </a:prstGeom>
          <a:noFill/>
        </p:spPr>
        <p:txBody>
          <a:bodyPr wrap="none" rtlCol="0">
            <a:spAutoFit/>
          </a:bodyPr>
          <a:lstStyle/>
          <a:p>
            <a:r>
              <a:rPr lang="en-US" sz="1765" dirty="0"/>
              <a:t>Service SID</a:t>
            </a:r>
          </a:p>
        </p:txBody>
      </p:sp>
      <p:sp>
        <p:nvSpPr>
          <p:cNvPr id="41" name="Rectangle: Rounded Corners 40">
            <a:extLst>
              <a:ext uri="{FF2B5EF4-FFF2-40B4-BE49-F238E27FC236}">
                <a16:creationId xmlns:a16="http://schemas.microsoft.com/office/drawing/2014/main" id="{BD166D76-B428-4AF9-8127-09029735F92F}"/>
              </a:ext>
            </a:extLst>
          </p:cNvPr>
          <p:cNvSpPr/>
          <p:nvPr/>
        </p:nvSpPr>
        <p:spPr>
          <a:xfrm>
            <a:off x="156555" y="693660"/>
            <a:ext cx="3225725" cy="2699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This is all local!</a:t>
            </a:r>
          </a:p>
        </p:txBody>
      </p:sp>
      <p:sp>
        <p:nvSpPr>
          <p:cNvPr id="42" name="Thought Bubble: Cloud 41">
            <a:extLst>
              <a:ext uri="{FF2B5EF4-FFF2-40B4-BE49-F238E27FC236}">
                <a16:creationId xmlns:a16="http://schemas.microsoft.com/office/drawing/2014/main" id="{E2C8D571-C0F0-4D9D-A4BA-58BFCBC683CF}"/>
              </a:ext>
            </a:extLst>
          </p:cNvPr>
          <p:cNvSpPr/>
          <p:nvPr/>
        </p:nvSpPr>
        <p:spPr>
          <a:xfrm>
            <a:off x="301057" y="5821943"/>
            <a:ext cx="2690237" cy="951058"/>
          </a:xfrm>
          <a:prstGeom prst="cloudCallout">
            <a:avLst>
              <a:gd name="adj1" fmla="val 95474"/>
              <a:gd name="adj2" fmla="val -1164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dirty="0"/>
              <a:t>EXTERNAL_SCRIPT_NETWORK_IO wait</a:t>
            </a:r>
          </a:p>
        </p:txBody>
      </p:sp>
      <p:sp>
        <p:nvSpPr>
          <p:cNvPr id="43" name="Rectangle: Rounded Corners 42">
            <a:extLst>
              <a:ext uri="{FF2B5EF4-FFF2-40B4-BE49-F238E27FC236}">
                <a16:creationId xmlns:a16="http://schemas.microsoft.com/office/drawing/2014/main" id="{AFF9F346-4D3B-4733-8450-967ADA0EC49F}"/>
              </a:ext>
            </a:extLst>
          </p:cNvPr>
          <p:cNvSpPr/>
          <p:nvPr/>
        </p:nvSpPr>
        <p:spPr>
          <a:xfrm>
            <a:off x="4571907" y="3051210"/>
            <a:ext cx="1474999" cy="61092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rlauncher.dll</a:t>
            </a:r>
          </a:p>
        </p:txBody>
      </p:sp>
      <p:sp>
        <p:nvSpPr>
          <p:cNvPr id="44" name="Rectangle: Rounded Corners 43">
            <a:extLst>
              <a:ext uri="{FF2B5EF4-FFF2-40B4-BE49-F238E27FC236}">
                <a16:creationId xmlns:a16="http://schemas.microsoft.com/office/drawing/2014/main" id="{4D176C9C-EF39-449E-AA23-DA048BC644CE}"/>
              </a:ext>
            </a:extLst>
          </p:cNvPr>
          <p:cNvSpPr/>
          <p:nvPr/>
        </p:nvSpPr>
        <p:spPr>
          <a:xfrm>
            <a:off x="4372186" y="2583895"/>
            <a:ext cx="1474999" cy="61092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rlauncher.dll</a:t>
            </a:r>
          </a:p>
        </p:txBody>
      </p:sp>
      <p:sp>
        <p:nvSpPr>
          <p:cNvPr id="45" name="Rectangle: Rounded Corners 44">
            <a:extLst>
              <a:ext uri="{FF2B5EF4-FFF2-40B4-BE49-F238E27FC236}">
                <a16:creationId xmlns:a16="http://schemas.microsoft.com/office/drawing/2014/main" id="{EA7FE2A7-C50B-491D-9346-61BC1B435D33}"/>
              </a:ext>
            </a:extLst>
          </p:cNvPr>
          <p:cNvSpPr/>
          <p:nvPr/>
        </p:nvSpPr>
        <p:spPr>
          <a:xfrm>
            <a:off x="4618792" y="4192778"/>
            <a:ext cx="1910986" cy="61092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pythonlauncher.dll</a:t>
            </a:r>
          </a:p>
        </p:txBody>
      </p:sp>
      <p:sp>
        <p:nvSpPr>
          <p:cNvPr id="46" name="TextBox 45">
            <a:extLst>
              <a:ext uri="{FF2B5EF4-FFF2-40B4-BE49-F238E27FC236}">
                <a16:creationId xmlns:a16="http://schemas.microsoft.com/office/drawing/2014/main" id="{EB178CBF-5EF6-419A-B4B6-078991679158}"/>
              </a:ext>
            </a:extLst>
          </p:cNvPr>
          <p:cNvSpPr txBox="1"/>
          <p:nvPr/>
        </p:nvSpPr>
        <p:spPr>
          <a:xfrm>
            <a:off x="6550262" y="3933863"/>
            <a:ext cx="811954" cy="574901"/>
          </a:xfrm>
          <a:prstGeom prst="rect">
            <a:avLst/>
          </a:prstGeom>
          <a:solidFill>
            <a:schemeClr val="bg1">
              <a:lumMod val="85000"/>
            </a:schemeClr>
          </a:solidFill>
        </p:spPr>
        <p:txBody>
          <a:bodyPr wrap="none" rtlCol="0">
            <a:spAutoFit/>
          </a:bodyPr>
          <a:lstStyle/>
          <a:p>
            <a:r>
              <a:rPr lang="en-US" sz="1568" dirty="0"/>
              <a:t>Python </a:t>
            </a:r>
          </a:p>
          <a:p>
            <a:r>
              <a:rPr lang="en-US" sz="1568" dirty="0"/>
              <a:t>script</a:t>
            </a:r>
          </a:p>
        </p:txBody>
      </p:sp>
      <p:grpSp>
        <p:nvGrpSpPr>
          <p:cNvPr id="47" name="Group 46">
            <a:extLst>
              <a:ext uri="{FF2B5EF4-FFF2-40B4-BE49-F238E27FC236}">
                <a16:creationId xmlns:a16="http://schemas.microsoft.com/office/drawing/2014/main" id="{610F1A4C-31B2-46AE-9E4C-8EAB0FF4C437}"/>
              </a:ext>
            </a:extLst>
          </p:cNvPr>
          <p:cNvGrpSpPr/>
          <p:nvPr/>
        </p:nvGrpSpPr>
        <p:grpSpPr>
          <a:xfrm>
            <a:off x="9796764" y="1509590"/>
            <a:ext cx="2114789" cy="1730671"/>
            <a:chOff x="9982843" y="1526355"/>
            <a:chExt cx="2157195" cy="1765375"/>
          </a:xfrm>
        </p:grpSpPr>
        <p:sp>
          <p:nvSpPr>
            <p:cNvPr id="48" name="Rectangle: Rounded Corners 47">
              <a:extLst>
                <a:ext uri="{FF2B5EF4-FFF2-40B4-BE49-F238E27FC236}">
                  <a16:creationId xmlns:a16="http://schemas.microsoft.com/office/drawing/2014/main" id="{2F4CA9F6-6D33-48FB-AC57-5B603ED864AD}"/>
                </a:ext>
              </a:extLst>
            </p:cNvPr>
            <p:cNvSpPr/>
            <p:nvPr/>
          </p:nvSpPr>
          <p:spPr>
            <a:xfrm>
              <a:off x="9982843" y="1526355"/>
              <a:ext cx="2157195" cy="1765375"/>
            </a:xfrm>
            <a:prstGeom prst="round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python.exe</a:t>
              </a:r>
            </a:p>
          </p:txBody>
        </p:sp>
        <p:sp>
          <p:nvSpPr>
            <p:cNvPr id="49" name="Rectangle: Rounded Corners 48">
              <a:extLst>
                <a:ext uri="{FF2B5EF4-FFF2-40B4-BE49-F238E27FC236}">
                  <a16:creationId xmlns:a16="http://schemas.microsoft.com/office/drawing/2014/main" id="{9ED1A044-43DD-46D8-BEB7-665F91337869}"/>
                </a:ext>
              </a:extLst>
            </p:cNvPr>
            <p:cNvSpPr/>
            <p:nvPr/>
          </p:nvSpPr>
          <p:spPr>
            <a:xfrm>
              <a:off x="10314463" y="1722643"/>
              <a:ext cx="1440159" cy="34834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python35.dll</a:t>
              </a:r>
            </a:p>
          </p:txBody>
        </p:sp>
        <p:sp>
          <p:nvSpPr>
            <p:cNvPr id="50" name="Rectangle: Rounded Corners 49">
              <a:extLst>
                <a:ext uri="{FF2B5EF4-FFF2-40B4-BE49-F238E27FC236}">
                  <a16:creationId xmlns:a16="http://schemas.microsoft.com/office/drawing/2014/main" id="{C4C2E7A9-C77F-4C43-9B34-5B0752F4F303}"/>
                </a:ext>
              </a:extLst>
            </p:cNvPr>
            <p:cNvSpPr/>
            <p:nvPr/>
          </p:nvSpPr>
          <p:spPr>
            <a:xfrm>
              <a:off x="10314463" y="2696208"/>
              <a:ext cx="1440159" cy="34834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pylink.dll</a:t>
              </a:r>
            </a:p>
          </p:txBody>
        </p:sp>
      </p:grpSp>
      <p:cxnSp>
        <p:nvCxnSpPr>
          <p:cNvPr id="51" name="Straight Arrow Connector 50">
            <a:extLst>
              <a:ext uri="{FF2B5EF4-FFF2-40B4-BE49-F238E27FC236}">
                <a16:creationId xmlns:a16="http://schemas.microsoft.com/office/drawing/2014/main" id="{FDCB9779-C20C-46FB-AD30-9E2D6390B545}"/>
              </a:ext>
            </a:extLst>
          </p:cNvPr>
          <p:cNvCxnSpPr>
            <a:cxnSpLocks/>
            <a:stCxn id="48" idx="2"/>
            <a:endCxn id="53" idx="0"/>
          </p:cNvCxnSpPr>
          <p:nvPr/>
        </p:nvCxnSpPr>
        <p:spPr>
          <a:xfrm flipH="1">
            <a:off x="10853137" y="3240261"/>
            <a:ext cx="1022" cy="977848"/>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9E02E808-6B32-43E4-B009-92F50A6C8F6B}"/>
              </a:ext>
            </a:extLst>
          </p:cNvPr>
          <p:cNvGrpSpPr/>
          <p:nvPr/>
        </p:nvGrpSpPr>
        <p:grpSpPr>
          <a:xfrm>
            <a:off x="9795742" y="4218109"/>
            <a:ext cx="2114789" cy="1730671"/>
            <a:chOff x="9941424" y="4307545"/>
            <a:chExt cx="2157195" cy="1765375"/>
          </a:xfrm>
        </p:grpSpPr>
        <p:sp>
          <p:nvSpPr>
            <p:cNvPr id="53" name="Rectangle: Rounded Corners 52">
              <a:extLst>
                <a:ext uri="{FF2B5EF4-FFF2-40B4-BE49-F238E27FC236}">
                  <a16:creationId xmlns:a16="http://schemas.microsoft.com/office/drawing/2014/main" id="{3D77667F-1B46-490C-A536-49561C169B5B}"/>
                </a:ext>
              </a:extLst>
            </p:cNvPr>
            <p:cNvSpPr/>
            <p:nvPr/>
          </p:nvSpPr>
          <p:spPr>
            <a:xfrm>
              <a:off x="9941424" y="4307545"/>
              <a:ext cx="2157195" cy="1765375"/>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54" name="Rectangle: Rounded Corners 53">
              <a:extLst>
                <a:ext uri="{FF2B5EF4-FFF2-40B4-BE49-F238E27FC236}">
                  <a16:creationId xmlns:a16="http://schemas.microsoft.com/office/drawing/2014/main" id="{85E55B42-22E1-44B3-B807-2EE8640503BA}"/>
                </a:ext>
              </a:extLst>
            </p:cNvPr>
            <p:cNvSpPr/>
            <p:nvPr/>
          </p:nvSpPr>
          <p:spPr>
            <a:xfrm>
              <a:off x="10140517" y="5526411"/>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sp>
          <p:nvSpPr>
            <p:cNvPr id="55" name="Rectangle: Rounded Corners 54">
              <a:extLst>
                <a:ext uri="{FF2B5EF4-FFF2-40B4-BE49-F238E27FC236}">
                  <a16:creationId xmlns:a16="http://schemas.microsoft.com/office/drawing/2014/main" id="{B385D376-C1FD-4846-AD43-A4CC90A4EE14}"/>
                </a:ext>
              </a:extLst>
            </p:cNvPr>
            <p:cNvSpPr/>
            <p:nvPr/>
          </p:nvSpPr>
          <p:spPr>
            <a:xfrm>
              <a:off x="10278623" y="4358365"/>
              <a:ext cx="1440159" cy="654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SQLOS</a:t>
              </a:r>
            </a:p>
            <a:p>
              <a:pPr algn="ctr"/>
              <a:r>
                <a:rPr lang="en-US" sz="1568" dirty="0"/>
                <a:t>XEvent</a:t>
              </a:r>
            </a:p>
            <a:p>
              <a:pPr algn="ctr"/>
              <a:r>
                <a:rPr lang="en-US" sz="1568" dirty="0"/>
                <a:t>ScaleR</a:t>
              </a:r>
            </a:p>
          </p:txBody>
        </p:sp>
      </p:grpSp>
      <p:cxnSp>
        <p:nvCxnSpPr>
          <p:cNvPr id="56" name="Straight Arrow Connector 55">
            <a:extLst>
              <a:ext uri="{FF2B5EF4-FFF2-40B4-BE49-F238E27FC236}">
                <a16:creationId xmlns:a16="http://schemas.microsoft.com/office/drawing/2014/main" id="{A5FF96C8-CEE8-4DEB-B985-A979723A0BA6}"/>
              </a:ext>
            </a:extLst>
          </p:cNvPr>
          <p:cNvCxnSpPr>
            <a:cxnSpLocks/>
            <a:endCxn id="54" idx="1"/>
          </p:cNvCxnSpPr>
          <p:nvPr/>
        </p:nvCxnSpPr>
        <p:spPr>
          <a:xfrm>
            <a:off x="2494045" y="5094725"/>
            <a:ext cx="7496876" cy="49477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E1AED12-D6F8-4991-B61A-EAF5D0C1C12D}"/>
              </a:ext>
            </a:extLst>
          </p:cNvPr>
          <p:cNvCxnSpPr>
            <a:cxnSpLocks/>
            <a:endCxn id="48" idx="1"/>
          </p:cNvCxnSpPr>
          <p:nvPr/>
        </p:nvCxnSpPr>
        <p:spPr>
          <a:xfrm flipV="1">
            <a:off x="6194779" y="2374926"/>
            <a:ext cx="3601985" cy="1723096"/>
          </a:xfrm>
          <a:prstGeom prst="straightConnector1">
            <a:avLst/>
          </a:prstGeom>
          <a:ln w="381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A398C5AC-8213-45DD-973E-6B87F72F7E69}"/>
              </a:ext>
            </a:extLst>
          </p:cNvPr>
          <p:cNvSpPr txBox="1"/>
          <p:nvPr/>
        </p:nvSpPr>
        <p:spPr>
          <a:xfrm>
            <a:off x="7845368" y="975953"/>
            <a:ext cx="1735988" cy="574901"/>
          </a:xfrm>
          <a:prstGeom prst="rect">
            <a:avLst/>
          </a:prstGeom>
          <a:noFill/>
        </p:spPr>
        <p:txBody>
          <a:bodyPr wrap="none" rtlCol="0">
            <a:spAutoFit/>
          </a:bodyPr>
          <a:lstStyle/>
          <a:p>
            <a:r>
              <a:rPr lang="en-US" sz="1568" dirty="0"/>
              <a:t>Local User Account</a:t>
            </a:r>
          </a:p>
          <a:p>
            <a:r>
              <a:rPr lang="en-US" sz="1568" dirty="0"/>
              <a:t>low privileges</a:t>
            </a:r>
          </a:p>
        </p:txBody>
      </p:sp>
      <p:sp>
        <p:nvSpPr>
          <p:cNvPr id="59" name="TextBox 58">
            <a:extLst>
              <a:ext uri="{FF2B5EF4-FFF2-40B4-BE49-F238E27FC236}">
                <a16:creationId xmlns:a16="http://schemas.microsoft.com/office/drawing/2014/main" id="{E937EFD8-957B-4D52-88E8-1BF30D56E7B1}"/>
              </a:ext>
            </a:extLst>
          </p:cNvPr>
          <p:cNvSpPr txBox="1"/>
          <p:nvPr/>
        </p:nvSpPr>
        <p:spPr>
          <a:xfrm>
            <a:off x="348913" y="2977125"/>
            <a:ext cx="2704160" cy="362072"/>
          </a:xfrm>
          <a:prstGeom prst="rect">
            <a:avLst/>
          </a:prstGeom>
          <a:noFill/>
        </p:spPr>
        <p:txBody>
          <a:bodyPr wrap="none" rtlCol="0">
            <a:spAutoFit/>
          </a:bodyPr>
          <a:lstStyle/>
          <a:p>
            <a:r>
              <a:rPr lang="en-US" sz="1765" dirty="0">
                <a:solidFill>
                  <a:schemeClr val="bg1"/>
                </a:solidFill>
              </a:rPr>
              <a:t>sp_execute_external_script</a:t>
            </a:r>
          </a:p>
        </p:txBody>
      </p:sp>
      <p:grpSp>
        <p:nvGrpSpPr>
          <p:cNvPr id="60" name="Group 59">
            <a:extLst>
              <a:ext uri="{FF2B5EF4-FFF2-40B4-BE49-F238E27FC236}">
                <a16:creationId xmlns:a16="http://schemas.microsoft.com/office/drawing/2014/main" id="{0E8D06C6-00A5-41AD-8E4A-740D59372494}"/>
              </a:ext>
            </a:extLst>
          </p:cNvPr>
          <p:cNvGrpSpPr/>
          <p:nvPr/>
        </p:nvGrpSpPr>
        <p:grpSpPr>
          <a:xfrm>
            <a:off x="7510835" y="1509593"/>
            <a:ext cx="2134492" cy="1684205"/>
            <a:chOff x="7661442" y="1539366"/>
            <a:chExt cx="2177293" cy="1717977"/>
          </a:xfrm>
        </p:grpSpPr>
        <p:sp>
          <p:nvSpPr>
            <p:cNvPr id="61" name="Rectangle: Rounded Corners 60">
              <a:extLst>
                <a:ext uri="{FF2B5EF4-FFF2-40B4-BE49-F238E27FC236}">
                  <a16:creationId xmlns:a16="http://schemas.microsoft.com/office/drawing/2014/main" id="{37B38412-91F8-4E61-A408-0AF454144B06}"/>
                </a:ext>
              </a:extLst>
            </p:cNvPr>
            <p:cNvSpPr/>
            <p:nvPr/>
          </p:nvSpPr>
          <p:spPr>
            <a:xfrm>
              <a:off x="7661442" y="1539366"/>
              <a:ext cx="2177293" cy="1717977"/>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rterm.exe</a:t>
              </a:r>
            </a:p>
          </p:txBody>
        </p:sp>
        <p:sp>
          <p:nvSpPr>
            <p:cNvPr id="62" name="Rectangle: Rounded Corners 61">
              <a:extLst>
                <a:ext uri="{FF2B5EF4-FFF2-40B4-BE49-F238E27FC236}">
                  <a16:creationId xmlns:a16="http://schemas.microsoft.com/office/drawing/2014/main" id="{F29A58B0-5BD0-4166-8B88-05B45CD370F6}"/>
                </a:ext>
              </a:extLst>
            </p:cNvPr>
            <p:cNvSpPr/>
            <p:nvPr/>
          </p:nvSpPr>
          <p:spPr>
            <a:xfrm>
              <a:off x="8060461" y="1781644"/>
              <a:ext cx="1453577" cy="33899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Open R</a:t>
              </a:r>
            </a:p>
          </p:txBody>
        </p:sp>
        <p:sp>
          <p:nvSpPr>
            <p:cNvPr id="63" name="Rectangle: Rounded Corners 62">
              <a:extLst>
                <a:ext uri="{FF2B5EF4-FFF2-40B4-BE49-F238E27FC236}">
                  <a16:creationId xmlns:a16="http://schemas.microsoft.com/office/drawing/2014/main" id="{83DEE7A1-4A63-462F-B14D-1341FE5E065F}"/>
                </a:ext>
              </a:extLst>
            </p:cNvPr>
            <p:cNvSpPr/>
            <p:nvPr/>
          </p:nvSpPr>
          <p:spPr>
            <a:xfrm>
              <a:off x="8044454" y="2707635"/>
              <a:ext cx="1453577" cy="33899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rxlink.dll</a:t>
              </a:r>
            </a:p>
          </p:txBody>
        </p:sp>
      </p:grpSp>
      <p:sp>
        <p:nvSpPr>
          <p:cNvPr id="64" name="Rectangle: Rounded Corners 63">
            <a:extLst>
              <a:ext uri="{FF2B5EF4-FFF2-40B4-BE49-F238E27FC236}">
                <a16:creationId xmlns:a16="http://schemas.microsoft.com/office/drawing/2014/main" id="{B1BD3E74-9662-4850-BDA0-BD0A600325CF}"/>
              </a:ext>
            </a:extLst>
          </p:cNvPr>
          <p:cNvSpPr/>
          <p:nvPr/>
        </p:nvSpPr>
        <p:spPr>
          <a:xfrm>
            <a:off x="10602741" y="835044"/>
            <a:ext cx="1456449" cy="63066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conhost.exe</a:t>
            </a:r>
          </a:p>
        </p:txBody>
      </p:sp>
      <p:sp>
        <p:nvSpPr>
          <p:cNvPr id="65" name="Thought Bubble: Cloud 64">
            <a:extLst>
              <a:ext uri="{FF2B5EF4-FFF2-40B4-BE49-F238E27FC236}">
                <a16:creationId xmlns:a16="http://schemas.microsoft.com/office/drawing/2014/main" id="{EDEE242F-BCD2-47D9-833E-0254DB3C2A06}"/>
              </a:ext>
            </a:extLst>
          </p:cNvPr>
          <p:cNvSpPr/>
          <p:nvPr/>
        </p:nvSpPr>
        <p:spPr bwMode="auto">
          <a:xfrm>
            <a:off x="6255966" y="39038"/>
            <a:ext cx="1941015" cy="1309008"/>
          </a:xfrm>
          <a:prstGeom prst="cloudCallout">
            <a:avLst>
              <a:gd name="adj1" fmla="val 63889"/>
              <a:gd name="adj2" fmla="val 170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Separate memory and CPU</a:t>
            </a:r>
          </a:p>
        </p:txBody>
      </p:sp>
    </p:spTree>
    <p:extLst>
      <p:ext uri="{BB962C8B-B14F-4D97-AF65-F5344CB8AC3E}">
        <p14:creationId xmlns:p14="http://schemas.microsoft.com/office/powerpoint/2010/main" val="261206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xEl>
                                              <p:pRg st="4" end="4"/>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6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8" grpId="0" animBg="1"/>
      <p:bldP spid="19" grpId="0"/>
      <p:bldP spid="21" grpId="0"/>
      <p:bldP spid="22" grpId="0" animBg="1"/>
      <p:bldP spid="23" grpId="0"/>
      <p:bldP spid="25" grpId="0"/>
      <p:bldP spid="26" grpId="0" animBg="1"/>
      <p:bldP spid="27" grpId="0" animBg="1"/>
      <p:bldP spid="32" grpId="0" animBg="1"/>
      <p:bldP spid="33" grpId="0" animBg="1"/>
      <p:bldP spid="34" grpId="0"/>
      <p:bldP spid="38" grpId="0"/>
      <p:bldP spid="41" grpId="0" animBg="1"/>
      <p:bldP spid="42" grpId="0" animBg="1"/>
      <p:bldP spid="43" grpId="0" animBg="1"/>
      <p:bldP spid="44" grpId="0" animBg="1"/>
      <p:bldP spid="45" grpId="0" animBg="1"/>
      <p:bldP spid="46" grpId="0" animBg="1"/>
      <p:bldP spid="58" grpId="0"/>
      <p:bldP spid="64"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Let’s Peek inside SQL Server Machine Learning Services</a:t>
            </a:r>
          </a:p>
        </p:txBody>
      </p:sp>
      <p:pic>
        <p:nvPicPr>
          <p:cNvPr id="5" name="Graphic 4" descr="Open Book">
            <a:extLst>
              <a:ext uri="{FF2B5EF4-FFF2-40B4-BE49-F238E27FC236}">
                <a16:creationId xmlns:a16="http://schemas.microsoft.com/office/drawing/2014/main" id="{94AF4DB8-9E18-47AF-AFAB-19919A41E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2891" y="4207110"/>
            <a:ext cx="2315764" cy="2315764"/>
          </a:xfrm>
          <a:prstGeom prst="rect">
            <a:avLst/>
          </a:prstGeom>
        </p:spPr>
      </p:pic>
    </p:spTree>
    <p:extLst>
      <p:ext uri="{BB962C8B-B14F-4D97-AF65-F5344CB8AC3E}">
        <p14:creationId xmlns:p14="http://schemas.microsoft.com/office/powerpoint/2010/main" val="116871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SQL Server Machine Learning Services is Scalable</a:t>
            </a:r>
          </a:p>
        </p:txBody>
      </p:sp>
      <p:sp>
        <p:nvSpPr>
          <p:cNvPr id="7" name="Text Placeholder 5">
            <a:extLst>
              <a:ext uri="{FF2B5EF4-FFF2-40B4-BE49-F238E27FC236}">
                <a16:creationId xmlns:a16="http://schemas.microsoft.com/office/drawing/2014/main" id="{0BA479F2-F02E-4FDA-AD0F-7D141B1D629E}"/>
              </a:ext>
            </a:extLst>
          </p:cNvPr>
          <p:cNvSpPr>
            <a:spLocks noGrp="1"/>
          </p:cNvSpPr>
          <p:nvPr>
            <p:ph type="body" sz="quarter" idx="10"/>
          </p:nvPr>
        </p:nvSpPr>
        <p:spPr>
          <a:xfrm>
            <a:off x="274168" y="1113236"/>
            <a:ext cx="11653523" cy="6017929"/>
          </a:xfrm>
        </p:spPr>
        <p:txBody>
          <a:bodyPr/>
          <a:lstStyle/>
          <a:p>
            <a:r>
              <a:rPr lang="en-IN" sz="2745" b="1" dirty="0">
                <a:solidFill>
                  <a:schemeClr val="accent1"/>
                </a:solidFill>
              </a:rPr>
              <a:t>More efficient</a:t>
            </a:r>
            <a:r>
              <a:rPr lang="en-IN" sz="2745" dirty="0">
                <a:solidFill>
                  <a:schemeClr val="accent1"/>
                </a:solidFill>
              </a:rPr>
              <a:t> than standalone clients</a:t>
            </a:r>
          </a:p>
          <a:p>
            <a:pPr lvl="1"/>
            <a:r>
              <a:rPr lang="en-IN" sz="1765" dirty="0">
                <a:solidFill>
                  <a:schemeClr val="accent1"/>
                </a:solidFill>
              </a:rPr>
              <a:t>Data does not have to all fit in memory</a:t>
            </a:r>
          </a:p>
          <a:p>
            <a:pPr lvl="1"/>
            <a:r>
              <a:rPr lang="en-IN" sz="1765" dirty="0">
                <a:solidFill>
                  <a:schemeClr val="accent1"/>
                </a:solidFill>
              </a:rPr>
              <a:t>Reduced data transmission over the network</a:t>
            </a:r>
          </a:p>
          <a:p>
            <a:pPr lvl="1"/>
            <a:endParaRPr lang="en-IN" sz="1765" dirty="0">
              <a:solidFill>
                <a:schemeClr val="accent1"/>
              </a:solidFill>
            </a:endParaRPr>
          </a:p>
          <a:p>
            <a:r>
              <a:rPr lang="en-IN" sz="2745" dirty="0">
                <a:solidFill>
                  <a:schemeClr val="accent1"/>
                </a:solidFill>
              </a:rPr>
              <a:t>Most R Open (and Python R) functions are single threaded</a:t>
            </a:r>
          </a:p>
          <a:p>
            <a:pPr lvl="1"/>
            <a:r>
              <a:rPr lang="en-IN" sz="1765" dirty="0">
                <a:solidFill>
                  <a:schemeClr val="accent1"/>
                </a:solidFill>
              </a:rPr>
              <a:t>ScaleR and RevoScalePy APIs in scripts support </a:t>
            </a:r>
            <a:r>
              <a:rPr lang="en-IN" sz="1765" b="1" dirty="0">
                <a:solidFill>
                  <a:schemeClr val="accent1"/>
                </a:solidFill>
              </a:rPr>
              <a:t>multi-threaded processing </a:t>
            </a:r>
            <a:r>
              <a:rPr lang="en-IN" sz="1765" dirty="0">
                <a:solidFill>
                  <a:schemeClr val="accent1"/>
                </a:solidFill>
              </a:rPr>
              <a:t>on the SQL Server computer</a:t>
            </a:r>
          </a:p>
          <a:p>
            <a:pPr lvl="1"/>
            <a:endParaRPr lang="en-IN" sz="1765" dirty="0">
              <a:solidFill>
                <a:schemeClr val="accent1"/>
              </a:solidFill>
            </a:endParaRPr>
          </a:p>
          <a:p>
            <a:r>
              <a:rPr lang="en-IN" sz="2745" dirty="0">
                <a:solidFill>
                  <a:schemeClr val="accent1"/>
                </a:solidFill>
              </a:rPr>
              <a:t>We can </a:t>
            </a:r>
            <a:r>
              <a:rPr lang="en-IN" sz="2745" b="1" dirty="0">
                <a:solidFill>
                  <a:schemeClr val="accent1"/>
                </a:solidFill>
              </a:rPr>
              <a:t>stream data in parallel and batches </a:t>
            </a:r>
            <a:r>
              <a:rPr lang="en-IN" sz="2745" dirty="0">
                <a:solidFill>
                  <a:schemeClr val="accent1"/>
                </a:solidFill>
              </a:rPr>
              <a:t>from SQL Server to/from script </a:t>
            </a:r>
          </a:p>
          <a:p>
            <a:endParaRPr lang="en-IN" sz="2745" dirty="0">
              <a:solidFill>
                <a:schemeClr val="accent1"/>
              </a:solidFill>
            </a:endParaRPr>
          </a:p>
          <a:p>
            <a:r>
              <a:rPr lang="en-IN" sz="2745" dirty="0">
                <a:solidFill>
                  <a:schemeClr val="accent1"/>
                </a:solidFill>
              </a:rPr>
              <a:t>Use the </a:t>
            </a:r>
            <a:r>
              <a:rPr lang="en-IN" sz="2745" b="1" dirty="0">
                <a:solidFill>
                  <a:schemeClr val="accent1"/>
                </a:solidFill>
              </a:rPr>
              <a:t>power of SQL Server </a:t>
            </a:r>
            <a:r>
              <a:rPr lang="en-IN" sz="2745" dirty="0">
                <a:solidFill>
                  <a:schemeClr val="accent1"/>
                </a:solidFill>
              </a:rPr>
              <a:t>and ML to develop, train, and operationalize</a:t>
            </a:r>
          </a:p>
          <a:p>
            <a:pPr lvl="1"/>
            <a:r>
              <a:rPr lang="en-IN" sz="1568" dirty="0">
                <a:solidFill>
                  <a:schemeClr val="accent1"/>
                </a:solidFill>
              </a:rPr>
              <a:t>SQL Server Compute Context (Remote Compute Context)</a:t>
            </a:r>
          </a:p>
          <a:p>
            <a:pPr lvl="1"/>
            <a:r>
              <a:rPr lang="en-IN" sz="1568" dirty="0">
                <a:solidFill>
                  <a:schemeClr val="accent1"/>
                </a:solidFill>
              </a:rPr>
              <a:t>T-SQL queries</a:t>
            </a:r>
          </a:p>
          <a:p>
            <a:pPr lvl="1"/>
            <a:r>
              <a:rPr lang="en-IN" sz="1568" dirty="0">
                <a:solidFill>
                  <a:schemeClr val="accent1"/>
                </a:solidFill>
              </a:rPr>
              <a:t>Memory-Optimized Tables</a:t>
            </a:r>
          </a:p>
          <a:p>
            <a:pPr lvl="1"/>
            <a:r>
              <a:rPr lang="en-IN" sz="1568" dirty="0">
                <a:solidFill>
                  <a:schemeClr val="accent1"/>
                </a:solidFill>
              </a:rPr>
              <a:t>Columnstore indexes</a:t>
            </a:r>
          </a:p>
          <a:p>
            <a:pPr lvl="1"/>
            <a:r>
              <a:rPr lang="en-IN" sz="1568" dirty="0">
                <a:solidFill>
                  <a:schemeClr val="accent1"/>
                </a:solidFill>
              </a:rPr>
              <a:t>Data compression</a:t>
            </a:r>
          </a:p>
          <a:p>
            <a:pPr lvl="1"/>
            <a:r>
              <a:rPr lang="en-IN" sz="1568" dirty="0">
                <a:solidFill>
                  <a:schemeClr val="accent1"/>
                </a:solidFill>
              </a:rPr>
              <a:t>Parallel query execution</a:t>
            </a:r>
          </a:p>
          <a:p>
            <a:pPr lvl="1"/>
            <a:r>
              <a:rPr lang="en-IN" sz="1568" dirty="0">
                <a:solidFill>
                  <a:schemeClr val="accent1"/>
                </a:solidFill>
              </a:rPr>
              <a:t>Stored procedures</a:t>
            </a:r>
          </a:p>
        </p:txBody>
      </p:sp>
      <p:sp>
        <p:nvSpPr>
          <p:cNvPr id="8" name="Thought Bubble: Cloud 7">
            <a:extLst>
              <a:ext uri="{FF2B5EF4-FFF2-40B4-BE49-F238E27FC236}">
                <a16:creationId xmlns:a16="http://schemas.microsoft.com/office/drawing/2014/main" id="{27FA5818-C111-4A52-A99A-C26D7D0CC8B9}"/>
              </a:ext>
            </a:extLst>
          </p:cNvPr>
          <p:cNvSpPr/>
          <p:nvPr/>
        </p:nvSpPr>
        <p:spPr>
          <a:xfrm>
            <a:off x="8965838" y="889130"/>
            <a:ext cx="2997939" cy="1646558"/>
          </a:xfrm>
          <a:prstGeom prst="cloudCallout">
            <a:avLst>
              <a:gd name="adj1" fmla="val -27700"/>
              <a:gd name="adj2" fmla="val 5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Enterprise Edition gives you the optimum scalability</a:t>
            </a:r>
          </a:p>
        </p:txBody>
      </p:sp>
      <p:sp>
        <p:nvSpPr>
          <p:cNvPr id="9" name="Thought Bubble: Cloud 8">
            <a:extLst>
              <a:ext uri="{FF2B5EF4-FFF2-40B4-BE49-F238E27FC236}">
                <a16:creationId xmlns:a16="http://schemas.microsoft.com/office/drawing/2014/main" id="{B5BAEEA0-647B-4A5B-9401-A20ED0937B5D}"/>
              </a:ext>
            </a:extLst>
          </p:cNvPr>
          <p:cNvSpPr/>
          <p:nvPr/>
        </p:nvSpPr>
        <p:spPr bwMode="auto">
          <a:xfrm>
            <a:off x="5348980" y="5072446"/>
            <a:ext cx="6723186" cy="1494041"/>
          </a:xfrm>
          <a:prstGeom prst="cloudCallout">
            <a:avLst>
              <a:gd name="adj1" fmla="val -30294"/>
              <a:gd name="adj2" fmla="val -533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It’s all about using the compute power of the server close to the data</a:t>
            </a:r>
          </a:p>
        </p:txBody>
      </p:sp>
    </p:spTree>
    <p:extLst>
      <p:ext uri="{BB962C8B-B14F-4D97-AF65-F5344CB8AC3E}">
        <p14:creationId xmlns:p14="http://schemas.microsoft.com/office/powerpoint/2010/main" val="19548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SQL Server Machine Learning Services is Secure</a:t>
            </a:r>
          </a:p>
        </p:txBody>
      </p:sp>
      <p:graphicFrame>
        <p:nvGraphicFramePr>
          <p:cNvPr id="7" name="Content Placeholder 5">
            <a:extLst>
              <a:ext uri="{FF2B5EF4-FFF2-40B4-BE49-F238E27FC236}">
                <a16:creationId xmlns:a16="http://schemas.microsoft.com/office/drawing/2014/main" id="{05A2118C-2F64-411D-8587-35FF18E5723F}"/>
              </a:ext>
            </a:extLst>
          </p:cNvPr>
          <p:cNvGraphicFramePr>
            <a:graphicFrameLocks/>
          </p:cNvGraphicFramePr>
          <p:nvPr>
            <p:extLst/>
          </p:nvPr>
        </p:nvGraphicFramePr>
        <p:xfrm>
          <a:off x="418643" y="1337342"/>
          <a:ext cx="11506437" cy="5154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6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dgm id="{3593C768-984F-4278-AA92-585EC54741CA}"/>
                                            </p:graphicEl>
                                          </p:spTgt>
                                        </p:tgtEl>
                                        <p:attrNameLst>
                                          <p:attrName>style.visibility</p:attrName>
                                        </p:attrNameLst>
                                      </p:cBhvr>
                                      <p:to>
                                        <p:strVal val="visible"/>
                                      </p:to>
                                    </p:set>
                                    <p:animEffect transition="in" filter="wipe(down)">
                                      <p:cBhvr>
                                        <p:cTn id="7" dur="500"/>
                                        <p:tgtEl>
                                          <p:spTgt spid="7">
                                            <p:graphicEl>
                                              <a:dgm id="{3593C768-984F-4278-AA92-585EC54741CA}"/>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dgm id="{2BA834FF-79E9-4B73-AF11-C840508FE5B0}"/>
                                            </p:graphicEl>
                                          </p:spTgt>
                                        </p:tgtEl>
                                        <p:attrNameLst>
                                          <p:attrName>style.visibility</p:attrName>
                                        </p:attrNameLst>
                                      </p:cBhvr>
                                      <p:to>
                                        <p:strVal val="visible"/>
                                      </p:to>
                                    </p:set>
                                    <p:animEffect transition="in" filter="wipe(down)">
                                      <p:cBhvr>
                                        <p:cTn id="11" dur="500"/>
                                        <p:tgtEl>
                                          <p:spTgt spid="7">
                                            <p:graphicEl>
                                              <a:dgm id="{2BA834FF-79E9-4B73-AF11-C840508FE5B0}"/>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graphicEl>
                                              <a:dgm id="{B36F8EDA-3CD3-47B8-9CD3-B5C2504A5EE7}"/>
                                            </p:graphicEl>
                                          </p:spTgt>
                                        </p:tgtEl>
                                        <p:attrNameLst>
                                          <p:attrName>style.visibility</p:attrName>
                                        </p:attrNameLst>
                                      </p:cBhvr>
                                      <p:to>
                                        <p:strVal val="visible"/>
                                      </p:to>
                                    </p:set>
                                    <p:animEffect transition="in" filter="wipe(down)">
                                      <p:cBhvr>
                                        <p:cTn id="15" dur="500"/>
                                        <p:tgtEl>
                                          <p:spTgt spid="7">
                                            <p:graphicEl>
                                              <a:dgm id="{B36F8EDA-3CD3-47B8-9CD3-B5C2504A5EE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graphicEl>
                                              <a:dgm id="{EAE46F67-42F0-479E-8A50-21FA1EC10A4F}"/>
                                            </p:graphicEl>
                                          </p:spTgt>
                                        </p:tgtEl>
                                        <p:attrNameLst>
                                          <p:attrName>style.visibility</p:attrName>
                                        </p:attrNameLst>
                                      </p:cBhvr>
                                      <p:to>
                                        <p:strVal val="visible"/>
                                      </p:to>
                                    </p:set>
                                    <p:animEffect transition="in" filter="wipe(down)">
                                      <p:cBhvr>
                                        <p:cTn id="20" dur="500"/>
                                        <p:tgtEl>
                                          <p:spTgt spid="7">
                                            <p:graphicEl>
                                              <a:dgm id="{EAE46F67-42F0-479E-8A50-21FA1EC10A4F}"/>
                                            </p:graphic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7">
                                            <p:graphicEl>
                                              <a:dgm id="{D7E0DC02-84A5-43F8-B566-955AB216F032}"/>
                                            </p:graphicEl>
                                          </p:spTgt>
                                        </p:tgtEl>
                                        <p:attrNameLst>
                                          <p:attrName>style.visibility</p:attrName>
                                        </p:attrNameLst>
                                      </p:cBhvr>
                                      <p:to>
                                        <p:strVal val="visible"/>
                                      </p:to>
                                    </p:set>
                                    <p:animEffect transition="in" filter="wipe(down)">
                                      <p:cBhvr>
                                        <p:cTn id="24" dur="500"/>
                                        <p:tgtEl>
                                          <p:spTgt spid="7">
                                            <p:graphicEl>
                                              <a:dgm id="{D7E0DC02-84A5-43F8-B566-955AB216F032}"/>
                                            </p:graphicEl>
                                          </p:spTgt>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7">
                                            <p:graphicEl>
                                              <a:dgm id="{D4A9E8F2-8B7A-4475-BB01-1FEB73B36233}"/>
                                            </p:graphicEl>
                                          </p:spTgt>
                                        </p:tgtEl>
                                        <p:attrNameLst>
                                          <p:attrName>style.visibility</p:attrName>
                                        </p:attrNameLst>
                                      </p:cBhvr>
                                      <p:to>
                                        <p:strVal val="visible"/>
                                      </p:to>
                                    </p:set>
                                    <p:animEffect transition="in" filter="wipe(down)">
                                      <p:cBhvr>
                                        <p:cTn id="28" dur="500"/>
                                        <p:tgtEl>
                                          <p:spTgt spid="7">
                                            <p:graphicEl>
                                              <a:dgm id="{D4A9E8F2-8B7A-4475-BB01-1FEB73B3623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graphicEl>
                                              <a:dgm id="{CDFA4AA8-9A6D-4A75-88EC-07A9A2A67900}"/>
                                            </p:graphicEl>
                                          </p:spTgt>
                                        </p:tgtEl>
                                        <p:attrNameLst>
                                          <p:attrName>style.visibility</p:attrName>
                                        </p:attrNameLst>
                                      </p:cBhvr>
                                      <p:to>
                                        <p:strVal val="visible"/>
                                      </p:to>
                                    </p:set>
                                    <p:animEffect transition="in" filter="wipe(down)">
                                      <p:cBhvr>
                                        <p:cTn id="33" dur="500"/>
                                        <p:tgtEl>
                                          <p:spTgt spid="7">
                                            <p:graphicEl>
                                              <a:dgm id="{CDFA4AA8-9A6D-4A75-88EC-07A9A2A67900}"/>
                                            </p:graphicEl>
                                          </p:spTgt>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7">
                                            <p:graphicEl>
                                              <a:dgm id="{719CA335-3A64-4577-AD89-24ACF7B0150A}"/>
                                            </p:graphicEl>
                                          </p:spTgt>
                                        </p:tgtEl>
                                        <p:attrNameLst>
                                          <p:attrName>style.visibility</p:attrName>
                                        </p:attrNameLst>
                                      </p:cBhvr>
                                      <p:to>
                                        <p:strVal val="visible"/>
                                      </p:to>
                                    </p:set>
                                    <p:animEffect transition="in" filter="wipe(down)">
                                      <p:cBhvr>
                                        <p:cTn id="37" dur="500"/>
                                        <p:tgtEl>
                                          <p:spTgt spid="7">
                                            <p:graphicEl>
                                              <a:dgm id="{719CA335-3A64-4577-AD89-24ACF7B0150A}"/>
                                            </p:graphicEl>
                                          </p:spTgt>
                                        </p:tgtEl>
                                      </p:cBhvr>
                                    </p:animEffect>
                                  </p:childTnLst>
                                </p:cTn>
                              </p:par>
                            </p:childTnLst>
                          </p:cTn>
                        </p:par>
                        <p:par>
                          <p:cTn id="38" fill="hold">
                            <p:stCondLst>
                              <p:cond delay="1000"/>
                            </p:stCondLst>
                            <p:childTnLst>
                              <p:par>
                                <p:cTn id="39" presetID="22" presetClass="entr" presetSubtype="4" fill="hold" grpId="0" nodeType="afterEffect">
                                  <p:stCondLst>
                                    <p:cond delay="0"/>
                                  </p:stCondLst>
                                  <p:childTnLst>
                                    <p:set>
                                      <p:cBhvr>
                                        <p:cTn id="40" dur="1" fill="hold">
                                          <p:stCondLst>
                                            <p:cond delay="0"/>
                                          </p:stCondLst>
                                        </p:cTn>
                                        <p:tgtEl>
                                          <p:spTgt spid="7">
                                            <p:graphicEl>
                                              <a:dgm id="{AB0C019B-650A-4025-91D4-9AD3530BD8B4}"/>
                                            </p:graphicEl>
                                          </p:spTgt>
                                        </p:tgtEl>
                                        <p:attrNameLst>
                                          <p:attrName>style.visibility</p:attrName>
                                        </p:attrNameLst>
                                      </p:cBhvr>
                                      <p:to>
                                        <p:strVal val="visible"/>
                                      </p:to>
                                    </p:set>
                                    <p:animEffect transition="in" filter="wipe(down)">
                                      <p:cBhvr>
                                        <p:cTn id="41" dur="500"/>
                                        <p:tgtEl>
                                          <p:spTgt spid="7">
                                            <p:graphicEl>
                                              <a:dgm id="{AB0C019B-650A-4025-91D4-9AD3530BD8B4}"/>
                                            </p:graphicEl>
                                          </p:spTgt>
                                        </p:tgtEl>
                                      </p:cBhvr>
                                    </p:animEffect>
                                  </p:childTnLst>
                                </p:cTn>
                              </p:par>
                            </p:childTnLst>
                          </p:cTn>
                        </p:par>
                        <p:par>
                          <p:cTn id="42" fill="hold">
                            <p:stCondLst>
                              <p:cond delay="1500"/>
                            </p:stCondLst>
                            <p:childTnLst>
                              <p:par>
                                <p:cTn id="43" presetID="22" presetClass="entr" presetSubtype="4" fill="hold" grpId="0" nodeType="afterEffect">
                                  <p:stCondLst>
                                    <p:cond delay="0"/>
                                  </p:stCondLst>
                                  <p:childTnLst>
                                    <p:set>
                                      <p:cBhvr>
                                        <p:cTn id="44" dur="1" fill="hold">
                                          <p:stCondLst>
                                            <p:cond delay="0"/>
                                          </p:stCondLst>
                                        </p:cTn>
                                        <p:tgtEl>
                                          <p:spTgt spid="7">
                                            <p:graphicEl>
                                              <a:dgm id="{467D6BF8-4944-46DC-8273-A858D1008331}"/>
                                            </p:graphicEl>
                                          </p:spTgt>
                                        </p:tgtEl>
                                        <p:attrNameLst>
                                          <p:attrName>style.visibility</p:attrName>
                                        </p:attrNameLst>
                                      </p:cBhvr>
                                      <p:to>
                                        <p:strVal val="visible"/>
                                      </p:to>
                                    </p:set>
                                    <p:animEffect transition="in" filter="wipe(down)">
                                      <p:cBhvr>
                                        <p:cTn id="45" dur="500"/>
                                        <p:tgtEl>
                                          <p:spTgt spid="7">
                                            <p:graphicEl>
                                              <a:dgm id="{467D6BF8-4944-46DC-8273-A858D10083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External Resource Pools</a:t>
            </a:r>
          </a:p>
        </p:txBody>
      </p:sp>
      <p:graphicFrame>
        <p:nvGraphicFramePr>
          <p:cNvPr id="7" name="Content Placeholder 5">
            <a:extLst>
              <a:ext uri="{FF2B5EF4-FFF2-40B4-BE49-F238E27FC236}">
                <a16:creationId xmlns:a16="http://schemas.microsoft.com/office/drawing/2014/main" id="{B6B932D4-AE03-4F05-BFCA-2F899CD3959D}"/>
              </a:ext>
            </a:extLst>
          </p:cNvPr>
          <p:cNvGraphicFramePr>
            <a:graphicFrameLocks/>
          </p:cNvGraphicFramePr>
          <p:nvPr>
            <p:extLst/>
          </p:nvPr>
        </p:nvGraphicFramePr>
        <p:xfrm>
          <a:off x="597617" y="1526676"/>
          <a:ext cx="10757098" cy="4436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hought Bubble: Cloud 7">
            <a:extLst>
              <a:ext uri="{FF2B5EF4-FFF2-40B4-BE49-F238E27FC236}">
                <a16:creationId xmlns:a16="http://schemas.microsoft.com/office/drawing/2014/main" id="{7EEB3E20-B626-46BB-8749-A23286E1D2EE}"/>
              </a:ext>
            </a:extLst>
          </p:cNvPr>
          <p:cNvSpPr/>
          <p:nvPr/>
        </p:nvSpPr>
        <p:spPr>
          <a:xfrm>
            <a:off x="9158785" y="289956"/>
            <a:ext cx="2894291" cy="833395"/>
          </a:xfrm>
          <a:prstGeom prst="cloudCallou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hlinkClick r:id="rId8"/>
              </a:rPr>
              <a:t>Windows Job Objects</a:t>
            </a:r>
            <a:endParaRPr lang="en-US" sz="1765" dirty="0"/>
          </a:p>
        </p:txBody>
      </p:sp>
      <p:sp>
        <p:nvSpPr>
          <p:cNvPr id="9" name="Thought Bubble: Cloud 8">
            <a:extLst>
              <a:ext uri="{FF2B5EF4-FFF2-40B4-BE49-F238E27FC236}">
                <a16:creationId xmlns:a16="http://schemas.microsoft.com/office/drawing/2014/main" id="{D94CDAA5-19F8-4933-A45D-1D550A3F67B8}"/>
              </a:ext>
            </a:extLst>
          </p:cNvPr>
          <p:cNvSpPr/>
          <p:nvPr/>
        </p:nvSpPr>
        <p:spPr>
          <a:xfrm>
            <a:off x="8859977" y="1460534"/>
            <a:ext cx="3065104" cy="1383821"/>
          </a:xfrm>
          <a:prstGeom prst="cloudCallout">
            <a:avLst>
              <a:gd name="adj1" fmla="val -59803"/>
              <a:gd name="adj2" fmla="val 7139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Each pool requires a separate job object</a:t>
            </a:r>
          </a:p>
        </p:txBody>
      </p:sp>
      <p:sp>
        <p:nvSpPr>
          <p:cNvPr id="10" name="Thought Bubble: Cloud 9">
            <a:extLst>
              <a:ext uri="{FF2B5EF4-FFF2-40B4-BE49-F238E27FC236}">
                <a16:creationId xmlns:a16="http://schemas.microsoft.com/office/drawing/2014/main" id="{AA95CE85-1DB6-4A2A-A112-B330AFE49A39}"/>
              </a:ext>
            </a:extLst>
          </p:cNvPr>
          <p:cNvSpPr/>
          <p:nvPr/>
        </p:nvSpPr>
        <p:spPr>
          <a:xfrm>
            <a:off x="2659705" y="4068004"/>
            <a:ext cx="2611922" cy="423555"/>
          </a:xfrm>
          <a:prstGeom prst="cloudCallout">
            <a:avLst>
              <a:gd name="adj1" fmla="val -57500"/>
              <a:gd name="adj2" fmla="val 13659"/>
            </a:avLst>
          </a:prstGeom>
          <a:solidFill>
            <a:schemeClr val="accent2"/>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765" dirty="0">
                <a:solidFill>
                  <a:schemeClr val="bg1"/>
                </a:solidFill>
              </a:rPr>
              <a:t>dynamic</a:t>
            </a:r>
          </a:p>
        </p:txBody>
      </p:sp>
      <p:sp>
        <p:nvSpPr>
          <p:cNvPr id="11" name="Thought Bubble: Cloud 10">
            <a:extLst>
              <a:ext uri="{FF2B5EF4-FFF2-40B4-BE49-F238E27FC236}">
                <a16:creationId xmlns:a16="http://schemas.microsoft.com/office/drawing/2014/main" id="{FC5FDB73-5723-4115-AC72-F7115845EFAA}"/>
              </a:ext>
            </a:extLst>
          </p:cNvPr>
          <p:cNvSpPr/>
          <p:nvPr/>
        </p:nvSpPr>
        <p:spPr>
          <a:xfrm>
            <a:off x="8241082" y="4279782"/>
            <a:ext cx="3811994" cy="1114379"/>
          </a:xfrm>
          <a:prstGeom prst="cloudCallout">
            <a:avLst>
              <a:gd name="adj1" fmla="val -97270"/>
              <a:gd name="adj2" fmla="val 1946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Min is 12 due to process pool. conhost.exe doesn’t count</a:t>
            </a:r>
          </a:p>
        </p:txBody>
      </p:sp>
      <p:sp>
        <p:nvSpPr>
          <p:cNvPr id="12" name="Thought Bubble: Cloud 11">
            <a:extLst>
              <a:ext uri="{FF2B5EF4-FFF2-40B4-BE49-F238E27FC236}">
                <a16:creationId xmlns:a16="http://schemas.microsoft.com/office/drawing/2014/main" id="{73A4BE43-7184-494A-ACBA-B49F9982A196}"/>
              </a:ext>
            </a:extLst>
          </p:cNvPr>
          <p:cNvSpPr/>
          <p:nvPr/>
        </p:nvSpPr>
        <p:spPr>
          <a:xfrm>
            <a:off x="8358300" y="5432855"/>
            <a:ext cx="3566781" cy="984685"/>
          </a:xfrm>
          <a:prstGeom prst="cloudCallout">
            <a:avLst>
              <a:gd name="adj1" fmla="val -73372"/>
              <a:gd name="adj2" fmla="val -5125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 of computer physical memory.</a:t>
            </a:r>
          </a:p>
        </p:txBody>
      </p:sp>
      <p:sp>
        <p:nvSpPr>
          <p:cNvPr id="13" name="Thought Bubble: Cloud 12">
            <a:extLst>
              <a:ext uri="{FF2B5EF4-FFF2-40B4-BE49-F238E27FC236}">
                <a16:creationId xmlns:a16="http://schemas.microsoft.com/office/drawing/2014/main" id="{EA8A2F04-AF44-43E3-B1B5-BCCDC4B55C03}"/>
              </a:ext>
            </a:extLst>
          </p:cNvPr>
          <p:cNvSpPr/>
          <p:nvPr/>
        </p:nvSpPr>
        <p:spPr>
          <a:xfrm>
            <a:off x="142996" y="5948150"/>
            <a:ext cx="5033417" cy="570305"/>
          </a:xfrm>
          <a:prstGeom prst="cloudCallout">
            <a:avLst>
              <a:gd name="adj1" fmla="val 49473"/>
              <a:gd name="adj2" fmla="val -5271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Defaults are unlimited</a:t>
            </a:r>
          </a:p>
        </p:txBody>
      </p:sp>
    </p:spTree>
    <p:extLst>
      <p:ext uri="{BB962C8B-B14F-4D97-AF65-F5344CB8AC3E}">
        <p14:creationId xmlns:p14="http://schemas.microsoft.com/office/powerpoint/2010/main" val="16810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graphicEl>
                                              <a:dgm id="{D86669C0-9711-4003-AE16-2B8B3DAEEA27}"/>
                                            </p:graphicEl>
                                          </p:spTgt>
                                        </p:tgtEl>
                                        <p:attrNameLst>
                                          <p:attrName>style.visibility</p:attrName>
                                        </p:attrNameLst>
                                      </p:cBhvr>
                                      <p:to>
                                        <p:strVal val="visible"/>
                                      </p:to>
                                    </p:set>
                                    <p:anim calcmode="lin" valueType="num">
                                      <p:cBhvr additive="base">
                                        <p:cTn id="11" dur="500" fill="hold"/>
                                        <p:tgtEl>
                                          <p:spTgt spid="7">
                                            <p:graphicEl>
                                              <a:dgm id="{D86669C0-9711-4003-AE16-2B8B3DAEEA27}"/>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graphicEl>
                                              <a:dgm id="{D86669C0-9711-4003-AE16-2B8B3DAEEA27}"/>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7">
                                            <p:graphicEl>
                                              <a:dgm id="{F791C42B-ED57-4417-84B5-8497ECF3BEAD}"/>
                                            </p:graphicEl>
                                          </p:spTgt>
                                        </p:tgtEl>
                                        <p:attrNameLst>
                                          <p:attrName>style.visibility</p:attrName>
                                        </p:attrNameLst>
                                      </p:cBhvr>
                                      <p:to>
                                        <p:strVal val="visible"/>
                                      </p:to>
                                    </p:set>
                                    <p:anim calcmode="lin" valueType="num">
                                      <p:cBhvr additive="base">
                                        <p:cTn id="16" dur="500" fill="hold"/>
                                        <p:tgtEl>
                                          <p:spTgt spid="7">
                                            <p:graphicEl>
                                              <a:dgm id="{F791C42B-ED57-4417-84B5-8497ECF3BEAD}"/>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7">
                                            <p:graphicEl>
                                              <a:dgm id="{F791C42B-ED57-4417-84B5-8497ECF3BEAD}"/>
                                            </p:graphic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92732"/>
            <a:ext cx="11653523" cy="4453480"/>
          </a:xfrm>
        </p:spPr>
        <p:txBody>
          <a:bodyPr/>
          <a:lstStyle/>
          <a:p>
            <a:r>
              <a:rPr lang="en-US"/>
              <a:t>Available only for online index rebuild</a:t>
            </a:r>
          </a:p>
          <a:p>
            <a:r>
              <a:rPr lang="en-US"/>
              <a:t>Allows you to</a:t>
            </a:r>
          </a:p>
          <a:p>
            <a:pPr lvl="1"/>
            <a:r>
              <a:rPr lang="en-US"/>
              <a:t>Resume an index rebuild operation after a rebuild failure</a:t>
            </a:r>
          </a:p>
          <a:p>
            <a:pPr lvl="1"/>
            <a:r>
              <a:rPr lang="en-US"/>
              <a:t>Pause a resumable index rebuild, and resume later</a:t>
            </a:r>
          </a:p>
          <a:p>
            <a:pPr lvl="1"/>
            <a:r>
              <a:rPr lang="en-US"/>
              <a:t>Abort a paused or running resumable online index rebuild operation</a:t>
            </a:r>
          </a:p>
          <a:p>
            <a:pPr lvl="1"/>
            <a:r>
              <a:rPr lang="en-US"/>
              <a:t>Specify maximum duration for a resumable online index rebuild operation</a:t>
            </a:r>
          </a:p>
          <a:p>
            <a:pPr lvl="1"/>
            <a:r>
              <a:rPr lang="en-US"/>
              <a:t>Rebuild large indexes in stages</a:t>
            </a:r>
          </a:p>
          <a:p>
            <a:endParaRPr lang="en-US"/>
          </a:p>
          <a:p>
            <a:endParaRPr lang="en-US"/>
          </a:p>
        </p:txBody>
      </p:sp>
      <p:sp>
        <p:nvSpPr>
          <p:cNvPr id="2" name="Title 1"/>
          <p:cNvSpPr>
            <a:spLocks noGrp="1"/>
          </p:cNvSpPr>
          <p:nvPr>
            <p:ph type="title"/>
          </p:nvPr>
        </p:nvSpPr>
        <p:spPr/>
        <p:txBody>
          <a:bodyPr/>
          <a:lstStyle/>
          <a:p>
            <a:r>
              <a:rPr lang="en-US">
                <a:solidFill>
                  <a:schemeClr val="accent3"/>
                </a:solidFill>
              </a:rPr>
              <a:t>Resumable Online Index Rebuild</a:t>
            </a:r>
          </a:p>
        </p:txBody>
      </p:sp>
    </p:spTree>
    <p:extLst>
      <p:ext uri="{BB962C8B-B14F-4D97-AF65-F5344CB8AC3E}">
        <p14:creationId xmlns:p14="http://schemas.microsoft.com/office/powerpoint/2010/main" val="140919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Managing, Monitoring, and Troubleshooting</a:t>
            </a:r>
          </a:p>
        </p:txBody>
      </p:sp>
      <p:sp>
        <p:nvSpPr>
          <p:cNvPr id="7" name="Text Placeholder 1">
            <a:extLst>
              <a:ext uri="{FF2B5EF4-FFF2-40B4-BE49-F238E27FC236}">
                <a16:creationId xmlns:a16="http://schemas.microsoft.com/office/drawing/2014/main" id="{F77C4617-4331-43D6-BE95-80B4B4D6DDF7}"/>
              </a:ext>
            </a:extLst>
          </p:cNvPr>
          <p:cNvSpPr>
            <a:spLocks noGrp="1"/>
          </p:cNvSpPr>
          <p:nvPr>
            <p:ph type="body" sz="quarter" idx="10"/>
          </p:nvPr>
        </p:nvSpPr>
        <p:spPr>
          <a:xfrm>
            <a:off x="269239" y="1189495"/>
            <a:ext cx="11653523" cy="5122108"/>
          </a:xfrm>
        </p:spPr>
        <p:txBody>
          <a:bodyPr/>
          <a:lstStyle/>
          <a:p>
            <a:r>
              <a:rPr lang="en-US" sz="2745" dirty="0"/>
              <a:t>DMVs</a:t>
            </a:r>
          </a:p>
          <a:p>
            <a:pPr marL="336145" indent="-336145">
              <a:buFont typeface="Arial" panose="020B0604020202020204" pitchFamily="34" charset="0"/>
              <a:buChar char="•"/>
            </a:pPr>
            <a:r>
              <a:rPr lang="en-US" sz="1961" dirty="0"/>
              <a:t>dm_external_script_execution_stats – monitor R/Python script libraries</a:t>
            </a:r>
          </a:p>
          <a:p>
            <a:pPr marL="336145" indent="-336145">
              <a:buFont typeface="Arial" panose="020B0604020202020204" pitchFamily="34" charset="0"/>
              <a:buChar char="•"/>
            </a:pPr>
            <a:r>
              <a:rPr lang="en-US" sz="1961" dirty="0"/>
              <a:t>dm_external_script_requests – active script execution for R/Python</a:t>
            </a:r>
          </a:p>
          <a:p>
            <a:r>
              <a:rPr lang="en-US" sz="2745" dirty="0"/>
              <a:t>Perfmon counters: SQL Server:External Scripts</a:t>
            </a:r>
          </a:p>
          <a:p>
            <a:r>
              <a:rPr lang="en-US" sz="2745" dirty="0"/>
              <a:t>Extensibility LOGs and “launcher” LOGs in LOG\ExtensibilityLog directory</a:t>
            </a:r>
          </a:p>
          <a:p>
            <a:r>
              <a:rPr lang="en-US" sz="2745" dirty="0"/>
              <a:t>XEvents</a:t>
            </a:r>
          </a:p>
          <a:p>
            <a:pPr marL="336145" indent="-336145">
              <a:buFont typeface="Arial" panose="020B0604020202020204" pitchFamily="34" charset="0"/>
              <a:buChar char="•"/>
            </a:pPr>
            <a:r>
              <a:rPr lang="en-US" sz="1961" dirty="0"/>
              <a:t>Events for SQL Server, Launchpad, and external processes</a:t>
            </a:r>
          </a:p>
          <a:p>
            <a:pPr marL="336145" indent="-336145">
              <a:buFont typeface="Arial" panose="020B0604020202020204" pitchFamily="34" charset="0"/>
              <a:buChar char="•"/>
            </a:pPr>
            <a:r>
              <a:rPr lang="en-US" sz="1961" dirty="0"/>
              <a:t>Configuration file needed for Launchpad and external processes</a:t>
            </a:r>
          </a:p>
          <a:p>
            <a:r>
              <a:rPr lang="en-US" sz="2745" dirty="0"/>
              <a:t>procexp and procmon from sysinternals</a:t>
            </a:r>
          </a:p>
          <a:p>
            <a:r>
              <a:rPr lang="en-US" sz="2745" dirty="0">
                <a:hlinkClick r:id="rId3"/>
              </a:rPr>
              <a:t>Profiling R scripts</a:t>
            </a:r>
            <a:endParaRPr lang="en-US" sz="2745" dirty="0"/>
          </a:p>
          <a:p>
            <a:r>
              <a:rPr lang="en-US" sz="2745" dirty="0">
                <a:hlinkClick r:id="rId4"/>
              </a:rPr>
              <a:t>Python Profilers</a:t>
            </a:r>
            <a:endParaRPr lang="en-US" sz="2745" dirty="0"/>
          </a:p>
        </p:txBody>
      </p:sp>
      <p:sp>
        <p:nvSpPr>
          <p:cNvPr id="8" name="Thought Bubble: Cloud 7">
            <a:extLst>
              <a:ext uri="{FF2B5EF4-FFF2-40B4-BE49-F238E27FC236}">
                <a16:creationId xmlns:a16="http://schemas.microsoft.com/office/drawing/2014/main" id="{ACB9068B-C2BD-4B3F-8DFE-A716FC48023F}"/>
              </a:ext>
            </a:extLst>
          </p:cNvPr>
          <p:cNvSpPr/>
          <p:nvPr/>
        </p:nvSpPr>
        <p:spPr bwMode="auto">
          <a:xfrm>
            <a:off x="4601959" y="5371254"/>
            <a:ext cx="7470207" cy="1102322"/>
          </a:xfrm>
          <a:prstGeom prst="cloudCallout">
            <a:avLst>
              <a:gd name="adj1" fmla="val -65981"/>
              <a:gd name="adj2" fmla="val -68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Trace execution of sp_execute_external_script and “your query” to find diff</a:t>
            </a:r>
          </a:p>
        </p:txBody>
      </p:sp>
    </p:spTree>
    <p:extLst>
      <p:ext uri="{BB962C8B-B14F-4D97-AF65-F5344CB8AC3E}">
        <p14:creationId xmlns:p14="http://schemas.microsoft.com/office/powerpoint/2010/main" val="31824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Pay Attention to These</a:t>
            </a:r>
          </a:p>
        </p:txBody>
      </p:sp>
      <p:sp>
        <p:nvSpPr>
          <p:cNvPr id="7" name="Text Placeholder 5">
            <a:extLst>
              <a:ext uri="{FF2B5EF4-FFF2-40B4-BE49-F238E27FC236}">
                <a16:creationId xmlns:a16="http://schemas.microsoft.com/office/drawing/2014/main" id="{DC45C93B-8F61-4422-ADC6-7992638CF7AB}"/>
              </a:ext>
            </a:extLst>
          </p:cNvPr>
          <p:cNvSpPr>
            <a:spLocks noGrp="1"/>
          </p:cNvSpPr>
          <p:nvPr>
            <p:ph type="body" sz="quarter" idx="10"/>
          </p:nvPr>
        </p:nvSpPr>
        <p:spPr>
          <a:xfrm>
            <a:off x="263206" y="1189494"/>
            <a:ext cx="11653523" cy="5028556"/>
          </a:xfrm>
        </p:spPr>
        <p:txBody>
          <a:bodyPr/>
          <a:lstStyle/>
          <a:p>
            <a:pPr marL="448193" indent="-448193">
              <a:buFont typeface="Wingdings" panose="05000000000000000000" pitchFamily="2" charset="2"/>
              <a:buChar char="§"/>
            </a:pPr>
            <a:r>
              <a:rPr lang="en-IN" sz="3137" dirty="0">
                <a:solidFill>
                  <a:schemeClr val="accent1"/>
                </a:solidFill>
              </a:rPr>
              <a:t>Not supported on FCI (but works with AGs or Replication)</a:t>
            </a:r>
          </a:p>
          <a:p>
            <a:pPr marL="448193" indent="-448193">
              <a:buFont typeface="Wingdings" panose="05000000000000000000" pitchFamily="2" charset="2"/>
              <a:buChar char="§"/>
            </a:pPr>
            <a:r>
              <a:rPr lang="en-IN" sz="3137" dirty="0">
                <a:solidFill>
                  <a:schemeClr val="accent1"/>
                </a:solidFill>
              </a:rPr>
              <a:t>Windows Support Only (As of SQL Server 2017 CTP 2.1)</a:t>
            </a:r>
          </a:p>
          <a:p>
            <a:pPr marL="448193" indent="-448193">
              <a:buFont typeface="Wingdings" panose="05000000000000000000" pitchFamily="2" charset="2"/>
              <a:buChar char="§"/>
            </a:pPr>
            <a:r>
              <a:rPr lang="en-IN" sz="3137" dirty="0">
                <a:solidFill>
                  <a:schemeClr val="accent1"/>
                </a:solidFill>
              </a:rPr>
              <a:t>Script execution can be cancelled (may not absolutely immediate)</a:t>
            </a:r>
          </a:p>
          <a:p>
            <a:pPr marL="448193" indent="-448193">
              <a:buFont typeface="Wingdings" panose="05000000000000000000" pitchFamily="2" charset="2"/>
              <a:buChar char="§"/>
            </a:pPr>
            <a:r>
              <a:rPr lang="en-US" sz="3137" dirty="0">
                <a:solidFill>
                  <a:schemeClr val="accent1"/>
                </a:solidFill>
              </a:rPr>
              <a:t>Launchpad needs specific </a:t>
            </a:r>
            <a:r>
              <a:rPr lang="en-US" sz="3137" dirty="0">
                <a:solidFill>
                  <a:schemeClr val="accent1"/>
                </a:solidFill>
                <a:hlinkClick r:id="rId3"/>
              </a:rPr>
              <a:t>privileges</a:t>
            </a:r>
            <a:endParaRPr lang="en-US" sz="3137" dirty="0">
              <a:solidFill>
                <a:schemeClr val="accent1"/>
              </a:solidFill>
            </a:endParaRPr>
          </a:p>
          <a:p>
            <a:pPr marL="448193" indent="-448193">
              <a:buFont typeface="Wingdings" panose="05000000000000000000" pitchFamily="2" charset="2"/>
              <a:buChar char="§"/>
            </a:pPr>
            <a:r>
              <a:rPr lang="en-US" sz="3137" dirty="0">
                <a:solidFill>
                  <a:schemeClr val="accent1"/>
                </a:solidFill>
              </a:rPr>
              <a:t>Be sure SQLRUserGroup has </a:t>
            </a:r>
            <a:r>
              <a:rPr lang="en-US" sz="3137" dirty="0">
                <a:solidFill>
                  <a:schemeClr val="accent1"/>
                </a:solidFill>
                <a:hlinkClick r:id="rId4"/>
              </a:rPr>
              <a:t>Allow log on locally </a:t>
            </a:r>
            <a:r>
              <a:rPr lang="en-US" sz="3137" dirty="0">
                <a:solidFill>
                  <a:schemeClr val="accent1"/>
                </a:solidFill>
              </a:rPr>
              <a:t>rights</a:t>
            </a:r>
          </a:p>
          <a:p>
            <a:pPr marL="448193" indent="-448193">
              <a:buFont typeface="Wingdings" panose="05000000000000000000" pitchFamily="2" charset="2"/>
              <a:buChar char="§"/>
            </a:pPr>
            <a:r>
              <a:rPr lang="en-US" sz="3137" dirty="0">
                <a:solidFill>
                  <a:schemeClr val="accent1"/>
                </a:solidFill>
              </a:rPr>
              <a:t>Look to use T-SQL to replace script logic (Ex. GROUP BY)</a:t>
            </a:r>
          </a:p>
          <a:p>
            <a:pPr marL="448193" indent="-448193">
              <a:buFont typeface="Wingdings" panose="05000000000000000000" pitchFamily="2" charset="2"/>
              <a:buChar char="§"/>
            </a:pPr>
            <a:r>
              <a:rPr lang="en-US" sz="3137" dirty="0">
                <a:solidFill>
                  <a:schemeClr val="accent1"/>
                </a:solidFill>
              </a:rPr>
              <a:t>SQL Server Query and Index design still apply</a:t>
            </a:r>
          </a:p>
          <a:p>
            <a:pPr marL="448193" indent="-448193">
              <a:buFont typeface="Wingdings" panose="05000000000000000000" pitchFamily="2" charset="2"/>
              <a:buChar char="§"/>
            </a:pPr>
            <a:r>
              <a:rPr lang="en-US" sz="3137" dirty="0">
                <a:solidFill>
                  <a:schemeClr val="accent1"/>
                </a:solidFill>
              </a:rPr>
              <a:t>Scripts can often benefit from tuning</a:t>
            </a:r>
          </a:p>
          <a:p>
            <a:pPr marL="448193" indent="-448193">
              <a:buFont typeface="Wingdings" panose="05000000000000000000" pitchFamily="2" charset="2"/>
              <a:buChar char="§"/>
            </a:pPr>
            <a:r>
              <a:rPr lang="en-US" sz="3137" dirty="0">
                <a:solidFill>
                  <a:schemeClr val="accent1"/>
                </a:solidFill>
              </a:rPr>
              <a:t>Apply latest SQL Server 2016 updates</a:t>
            </a:r>
          </a:p>
        </p:txBody>
      </p:sp>
      <p:sp>
        <p:nvSpPr>
          <p:cNvPr id="8" name="Thought Bubble: Cloud 7">
            <a:extLst>
              <a:ext uri="{FF2B5EF4-FFF2-40B4-BE49-F238E27FC236}">
                <a16:creationId xmlns:a16="http://schemas.microsoft.com/office/drawing/2014/main" id="{3096C35E-A048-46C6-BD7D-D869B40369F4}"/>
              </a:ext>
            </a:extLst>
          </p:cNvPr>
          <p:cNvSpPr/>
          <p:nvPr/>
        </p:nvSpPr>
        <p:spPr bwMode="auto">
          <a:xfrm>
            <a:off x="7067127" y="142109"/>
            <a:ext cx="5050172" cy="821723"/>
          </a:xfrm>
          <a:prstGeom prst="cloudCallou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SQL CAT </a:t>
            </a:r>
            <a:r>
              <a:rPr lang="en-US" sz="1961" dirty="0">
                <a:gradFill>
                  <a:gsLst>
                    <a:gs pos="0">
                      <a:srgbClr val="FFFFFF"/>
                    </a:gs>
                    <a:gs pos="100000">
                      <a:srgbClr val="FFFFFF"/>
                    </a:gs>
                  </a:gsLst>
                  <a:lin ang="5400000" scaled="0"/>
                </a:gradFill>
                <a:ea typeface="Segoe UI" pitchFamily="34" charset="0"/>
                <a:cs typeface="Segoe UI" pitchFamily="34" charset="0"/>
                <a:hlinkClick r:id="rId5"/>
              </a:rPr>
              <a:t>Lessons Learned</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31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SQL Server and Machine Learning @ Scale</a:t>
            </a:r>
            <a:endParaRPr lang="en-US" dirty="0"/>
          </a:p>
        </p:txBody>
      </p:sp>
      <p:sp>
        <p:nvSpPr>
          <p:cNvPr id="7" name="Title 1">
            <a:extLst>
              <a:ext uri="{FF2B5EF4-FFF2-40B4-BE49-F238E27FC236}">
                <a16:creationId xmlns:a16="http://schemas.microsoft.com/office/drawing/2014/main" id="{90DB9DA9-3FAE-4AAF-8C11-8BBA9995EDD1}"/>
              </a:ext>
            </a:extLst>
          </p:cNvPr>
          <p:cNvSpPr>
            <a:spLocks noGrp="1"/>
          </p:cNvSpPr>
          <p:nvPr/>
        </p:nvSpPr>
        <p:spPr>
          <a:xfrm>
            <a:off x="1202255" y="1022199"/>
            <a:ext cx="10452623" cy="899537"/>
          </a:xfrm>
          <a:prstGeom prst="rect">
            <a:avLst/>
          </a:prstGeom>
        </p:spPr>
        <p:txBody>
          <a:bodyPr vert="horz" wrap="square" lIns="143428" tIns="89642" rIns="143428" bIns="89642" rtlCol="0" anchor="t">
            <a:normAutofit fontScale="90000" lnSpcReduction="10000"/>
          </a:bodyPr>
          <a:lstStyle>
            <a:lvl1pPr algn="l" defTabSz="932742"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algn="ctr"/>
            <a:r>
              <a:rPr lang="en-US" sz="3500" b="1" dirty="0">
                <a:solidFill>
                  <a:srgbClr val="0070C0"/>
                </a:solidFill>
              </a:rPr>
              <a:t>Jack Henry</a:t>
            </a:r>
            <a:br>
              <a:rPr lang="en-US" sz="3500" b="1" dirty="0">
                <a:solidFill>
                  <a:srgbClr val="0070C0"/>
                </a:solidFill>
              </a:rPr>
            </a:br>
            <a:r>
              <a:rPr lang="en-US" sz="2647" b="1" dirty="0">
                <a:solidFill>
                  <a:srgbClr val="0070C0"/>
                </a:solidFill>
              </a:rPr>
              <a:t>A leading provider for banking solutions for credit unions across Americas</a:t>
            </a:r>
          </a:p>
        </p:txBody>
      </p:sp>
      <p:sp>
        <p:nvSpPr>
          <p:cNvPr id="8" name="TextBox 3">
            <a:extLst>
              <a:ext uri="{FF2B5EF4-FFF2-40B4-BE49-F238E27FC236}">
                <a16:creationId xmlns:a16="http://schemas.microsoft.com/office/drawing/2014/main" id="{FB8DCB6E-AEF5-42E9-B131-E85228167870}"/>
              </a:ext>
            </a:extLst>
          </p:cNvPr>
          <p:cNvSpPr txBox="1"/>
          <p:nvPr/>
        </p:nvSpPr>
        <p:spPr>
          <a:xfrm>
            <a:off x="6410693" y="5573560"/>
            <a:ext cx="1781360" cy="22147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506">
              <a:lnSpc>
                <a:spcPct val="90000"/>
              </a:lnSpc>
              <a:spcAft>
                <a:spcPts val="600"/>
              </a:spcAft>
            </a:pPr>
            <a:r>
              <a:rPr lang="en-US" sz="1599" dirty="0">
                <a:solidFill>
                  <a:srgbClr val="505050"/>
                </a:solidFill>
                <a:latin typeface="Segoe UI Semibold" panose="020B0702040204020203" pitchFamily="34" charset="0"/>
                <a:cs typeface="Segoe UI Semibold" panose="020B0702040204020203" pitchFamily="34" charset="0"/>
              </a:rPr>
              <a:t>In-memory OLTP</a:t>
            </a:r>
            <a:endParaRPr lang="en-US" sz="1599" b="1" dirty="0">
              <a:solidFill>
                <a:srgbClr val="C00000"/>
              </a:solidFill>
              <a:latin typeface="Segoe UI"/>
            </a:endParaRPr>
          </a:p>
        </p:txBody>
      </p:sp>
      <p:sp>
        <p:nvSpPr>
          <p:cNvPr id="9" name="TextBox 4">
            <a:extLst>
              <a:ext uri="{FF2B5EF4-FFF2-40B4-BE49-F238E27FC236}">
                <a16:creationId xmlns:a16="http://schemas.microsoft.com/office/drawing/2014/main" id="{83F7D83A-CCA8-4CC1-A6D8-C217845D23D3}"/>
              </a:ext>
            </a:extLst>
          </p:cNvPr>
          <p:cNvSpPr txBox="1"/>
          <p:nvPr/>
        </p:nvSpPr>
        <p:spPr>
          <a:xfrm>
            <a:off x="829908" y="5583938"/>
            <a:ext cx="1573912" cy="22147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506">
              <a:lnSpc>
                <a:spcPct val="90000"/>
              </a:lnSpc>
              <a:spcAft>
                <a:spcPts val="600"/>
              </a:spcAft>
            </a:pPr>
            <a:r>
              <a:rPr lang="en-US" sz="1599" dirty="0">
                <a:solidFill>
                  <a:srgbClr val="505050"/>
                </a:solidFill>
                <a:latin typeface="Segoe UI Semibold" panose="020B0702040204020203" pitchFamily="34" charset="0"/>
                <a:cs typeface="Segoe UI Semibold" panose="020B0702040204020203" pitchFamily="34" charset="0"/>
              </a:rPr>
              <a:t>ColumnStore</a:t>
            </a:r>
            <a:endParaRPr lang="en-US" sz="1599" b="1" dirty="0">
              <a:solidFill>
                <a:srgbClr val="C00000"/>
              </a:solidFill>
              <a:latin typeface="Segoe UI"/>
            </a:endParaRPr>
          </a:p>
        </p:txBody>
      </p:sp>
      <p:grpSp>
        <p:nvGrpSpPr>
          <p:cNvPr id="10" name="Group 9">
            <a:extLst>
              <a:ext uri="{FF2B5EF4-FFF2-40B4-BE49-F238E27FC236}">
                <a16:creationId xmlns:a16="http://schemas.microsoft.com/office/drawing/2014/main" id="{5F530860-D58C-45A9-94C6-A2BC02AC1075}"/>
              </a:ext>
            </a:extLst>
          </p:cNvPr>
          <p:cNvGrpSpPr/>
          <p:nvPr/>
        </p:nvGrpSpPr>
        <p:grpSpPr>
          <a:xfrm>
            <a:off x="840742" y="4296938"/>
            <a:ext cx="1562119" cy="1173501"/>
            <a:chOff x="5536607" y="2134451"/>
            <a:chExt cx="1562341" cy="1173667"/>
          </a:xfrm>
        </p:grpSpPr>
        <p:sp>
          <p:nvSpPr>
            <p:cNvPr id="11" name="Freeform 12">
              <a:extLst>
                <a:ext uri="{FF2B5EF4-FFF2-40B4-BE49-F238E27FC236}">
                  <a16:creationId xmlns:a16="http://schemas.microsoft.com/office/drawing/2014/main" id="{2D565D5D-0C34-4872-8C51-F8FEEA4FD45B}"/>
                </a:ext>
              </a:extLst>
            </p:cNvPr>
            <p:cNvSpPr/>
            <p:nvPr/>
          </p:nvSpPr>
          <p:spPr bwMode="auto">
            <a:xfrm>
              <a:off x="5536607" y="2135177"/>
              <a:ext cx="1552468" cy="1172941"/>
            </a:xfrm>
            <a:custGeom>
              <a:avLst/>
              <a:gdLst>
                <a:gd name="connsiteX0" fmla="*/ 56823 w 2206298"/>
                <a:gd name="connsiteY0" fmla="*/ 56225 h 1445980"/>
                <a:gd name="connsiteX1" fmla="*/ 56823 w 2206298"/>
                <a:gd name="connsiteY1" fmla="*/ 1389755 h 1445980"/>
                <a:gd name="connsiteX2" fmla="*/ 2149475 w 2206298"/>
                <a:gd name="connsiteY2" fmla="*/ 1389755 h 1445980"/>
                <a:gd name="connsiteX3" fmla="*/ 2149475 w 2206298"/>
                <a:gd name="connsiteY3" fmla="*/ 56225 h 1445980"/>
                <a:gd name="connsiteX4" fmla="*/ 0 w 2206298"/>
                <a:gd name="connsiteY4" fmla="*/ 0 h 1445980"/>
                <a:gd name="connsiteX5" fmla="*/ 2206298 w 2206298"/>
                <a:gd name="connsiteY5" fmla="*/ 0 h 1445980"/>
                <a:gd name="connsiteX6" fmla="*/ 2206298 w 2206298"/>
                <a:gd name="connsiteY6" fmla="*/ 1445980 h 1445980"/>
                <a:gd name="connsiteX7" fmla="*/ 0 w 2206298"/>
                <a:gd name="connsiteY7" fmla="*/ 1445980 h 144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298" h="1445980">
                  <a:moveTo>
                    <a:pt x="56823" y="56225"/>
                  </a:moveTo>
                  <a:lnTo>
                    <a:pt x="56823" y="1389755"/>
                  </a:lnTo>
                  <a:lnTo>
                    <a:pt x="2149475" y="1389755"/>
                  </a:lnTo>
                  <a:lnTo>
                    <a:pt x="2149475" y="56225"/>
                  </a:lnTo>
                  <a:close/>
                  <a:moveTo>
                    <a:pt x="0" y="0"/>
                  </a:moveTo>
                  <a:lnTo>
                    <a:pt x="2206298" y="0"/>
                  </a:lnTo>
                  <a:lnTo>
                    <a:pt x="2206298" y="1445980"/>
                  </a:lnTo>
                  <a:lnTo>
                    <a:pt x="0" y="1445980"/>
                  </a:lnTo>
                  <a:close/>
                </a:path>
              </a:pathLst>
            </a:cu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9E4932A0-0A49-47D8-970E-53B132D1CE59}"/>
                </a:ext>
              </a:extLst>
            </p:cNvPr>
            <p:cNvGrpSpPr/>
            <p:nvPr/>
          </p:nvGrpSpPr>
          <p:grpSpPr>
            <a:xfrm>
              <a:off x="5672546" y="2242222"/>
              <a:ext cx="1280591" cy="958850"/>
              <a:chOff x="5673585" y="2242222"/>
              <a:chExt cx="1280591" cy="958850"/>
            </a:xfrm>
          </p:grpSpPr>
          <p:sp>
            <p:nvSpPr>
              <p:cNvPr id="14" name="Rectangle 13">
                <a:extLst>
                  <a:ext uri="{FF2B5EF4-FFF2-40B4-BE49-F238E27FC236}">
                    <a16:creationId xmlns:a16="http://schemas.microsoft.com/office/drawing/2014/main" id="{AC9CEC1F-322C-4289-82B2-D69C93CBDFEE}"/>
                  </a:ext>
                </a:extLst>
              </p:cNvPr>
              <p:cNvSpPr/>
              <p:nvPr/>
            </p:nvSpPr>
            <p:spPr bwMode="auto">
              <a:xfrm>
                <a:off x="5673585"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D6E970F2-FF46-4522-BED5-BF8A5E01A796}"/>
                  </a:ext>
                </a:extLst>
              </p:cNvPr>
              <p:cNvSpPr/>
              <p:nvPr/>
            </p:nvSpPr>
            <p:spPr bwMode="auto">
              <a:xfrm>
                <a:off x="5870083"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72C5B838-487E-4975-B706-B100D4FE2326}"/>
                  </a:ext>
                </a:extLst>
              </p:cNvPr>
              <p:cNvSpPr/>
              <p:nvPr/>
            </p:nvSpPr>
            <p:spPr bwMode="auto">
              <a:xfrm>
                <a:off x="6066581"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CE30766A-53CD-45E1-B93F-8691893E296E}"/>
                  </a:ext>
                </a:extLst>
              </p:cNvPr>
              <p:cNvSpPr/>
              <p:nvPr/>
            </p:nvSpPr>
            <p:spPr bwMode="auto">
              <a:xfrm>
                <a:off x="6263079"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EB7843A0-35B6-49DB-8940-F093B432A06E}"/>
                  </a:ext>
                </a:extLst>
              </p:cNvPr>
              <p:cNvSpPr/>
              <p:nvPr/>
            </p:nvSpPr>
            <p:spPr bwMode="auto">
              <a:xfrm>
                <a:off x="6459577"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E9A4B77F-C92B-445E-9692-88845588A0BF}"/>
                  </a:ext>
                </a:extLst>
              </p:cNvPr>
              <p:cNvSpPr/>
              <p:nvPr/>
            </p:nvSpPr>
            <p:spPr bwMode="auto">
              <a:xfrm>
                <a:off x="6656075"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63C25744-15D1-484A-9761-5FBEFF33B2A3}"/>
                  </a:ext>
                </a:extLst>
              </p:cNvPr>
              <p:cNvSpPr/>
              <p:nvPr/>
            </p:nvSpPr>
            <p:spPr bwMode="auto">
              <a:xfrm>
                <a:off x="6852576" y="2242222"/>
                <a:ext cx="101600" cy="958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834" indent="-342834" algn="ctr" defTabSz="932293">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sp>
          <p:nvSpPr>
            <p:cNvPr id="13" name="Rectangle 166">
              <a:extLst>
                <a:ext uri="{FF2B5EF4-FFF2-40B4-BE49-F238E27FC236}">
                  <a16:creationId xmlns:a16="http://schemas.microsoft.com/office/drawing/2014/main" id="{40E22061-E33D-429C-98C3-8BDECE5E1B9C}"/>
                </a:ext>
              </a:extLst>
            </p:cNvPr>
            <p:cNvSpPr/>
            <p:nvPr/>
          </p:nvSpPr>
          <p:spPr bwMode="auto">
            <a:xfrm>
              <a:off x="5546480" y="2134451"/>
              <a:ext cx="1552468" cy="1173667"/>
            </a:xfrm>
            <a:custGeom>
              <a:avLst/>
              <a:gdLst>
                <a:gd name="connsiteX0" fmla="*/ 0 w 2206298"/>
                <a:gd name="connsiteY0" fmla="*/ 0 h 1445980"/>
                <a:gd name="connsiteX1" fmla="*/ 2206298 w 2206298"/>
                <a:gd name="connsiteY1" fmla="*/ 0 h 1445980"/>
                <a:gd name="connsiteX2" fmla="*/ 2206298 w 2206298"/>
                <a:gd name="connsiteY2" fmla="*/ 1445980 h 1445980"/>
                <a:gd name="connsiteX3" fmla="*/ 0 w 2206298"/>
                <a:gd name="connsiteY3" fmla="*/ 1445980 h 1445980"/>
                <a:gd name="connsiteX4" fmla="*/ 0 w 2206298"/>
                <a:gd name="connsiteY4" fmla="*/ 0 h 1445980"/>
                <a:gd name="connsiteX0" fmla="*/ 0 w 2206298"/>
                <a:gd name="connsiteY0" fmla="*/ 0 h 1445980"/>
                <a:gd name="connsiteX1" fmla="*/ 2206298 w 2206298"/>
                <a:gd name="connsiteY1" fmla="*/ 0 h 1445980"/>
                <a:gd name="connsiteX2" fmla="*/ 2206298 w 2206298"/>
                <a:gd name="connsiteY2" fmla="*/ 1445980 h 1445980"/>
                <a:gd name="connsiteX3" fmla="*/ 330200 w 2206298"/>
                <a:gd name="connsiteY3" fmla="*/ 1437350 h 1445980"/>
                <a:gd name="connsiteX4" fmla="*/ 0 w 2206298"/>
                <a:gd name="connsiteY4" fmla="*/ 1445980 h 1445980"/>
                <a:gd name="connsiteX5" fmla="*/ 0 w 2206298"/>
                <a:gd name="connsiteY5" fmla="*/ 0 h 1445980"/>
                <a:gd name="connsiteX0" fmla="*/ 0 w 2206298"/>
                <a:gd name="connsiteY0" fmla="*/ 0 h 1445980"/>
                <a:gd name="connsiteX1" fmla="*/ 2206298 w 2206298"/>
                <a:gd name="connsiteY1" fmla="*/ 0 h 1445980"/>
                <a:gd name="connsiteX2" fmla="*/ 330200 w 2206298"/>
                <a:gd name="connsiteY2" fmla="*/ 1437350 h 1445980"/>
                <a:gd name="connsiteX3" fmla="*/ 0 w 2206298"/>
                <a:gd name="connsiteY3" fmla="*/ 1445980 h 1445980"/>
                <a:gd name="connsiteX4" fmla="*/ 0 w 2206298"/>
                <a:gd name="connsiteY4" fmla="*/ 0 h 1445980"/>
                <a:gd name="connsiteX0" fmla="*/ 0 w 2206298"/>
                <a:gd name="connsiteY0" fmla="*/ 0 h 1449256"/>
                <a:gd name="connsiteX1" fmla="*/ 2206298 w 2206298"/>
                <a:gd name="connsiteY1" fmla="*/ 0 h 1449256"/>
                <a:gd name="connsiteX2" fmla="*/ 223043 w 2206298"/>
                <a:gd name="connsiteY2" fmla="*/ 1449256 h 1449256"/>
                <a:gd name="connsiteX3" fmla="*/ 0 w 2206298"/>
                <a:gd name="connsiteY3" fmla="*/ 1445980 h 1449256"/>
                <a:gd name="connsiteX4" fmla="*/ 0 w 2206298"/>
                <a:gd name="connsiteY4" fmla="*/ 0 h 1449256"/>
                <a:gd name="connsiteX0" fmla="*/ 0 w 2206298"/>
                <a:gd name="connsiteY0" fmla="*/ 0 h 1446875"/>
                <a:gd name="connsiteX1" fmla="*/ 2206298 w 2206298"/>
                <a:gd name="connsiteY1" fmla="*/ 0 h 1446875"/>
                <a:gd name="connsiteX2" fmla="*/ 234949 w 2206298"/>
                <a:gd name="connsiteY2" fmla="*/ 1446875 h 1446875"/>
                <a:gd name="connsiteX3" fmla="*/ 0 w 2206298"/>
                <a:gd name="connsiteY3" fmla="*/ 1445980 h 1446875"/>
                <a:gd name="connsiteX4" fmla="*/ 0 w 2206298"/>
                <a:gd name="connsiteY4" fmla="*/ 0 h 144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298" h="1446875">
                  <a:moveTo>
                    <a:pt x="0" y="0"/>
                  </a:moveTo>
                  <a:lnTo>
                    <a:pt x="2206298" y="0"/>
                  </a:lnTo>
                  <a:lnTo>
                    <a:pt x="234949" y="1446875"/>
                  </a:lnTo>
                  <a:lnTo>
                    <a:pt x="0" y="1445980"/>
                  </a:lnTo>
                  <a:lnTo>
                    <a:pt x="0" y="0"/>
                  </a:ln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7B558F1B-D1C3-43C7-AF7E-21033341921C}"/>
              </a:ext>
            </a:extLst>
          </p:cNvPr>
          <p:cNvSpPr/>
          <p:nvPr/>
        </p:nvSpPr>
        <p:spPr bwMode="auto">
          <a:xfrm>
            <a:off x="569172" y="2902138"/>
            <a:ext cx="2092540" cy="603703"/>
          </a:xfrm>
          <a:prstGeom prst="rect">
            <a:avLst/>
          </a:prstGeom>
          <a:solidFill>
            <a:schemeClr val="bg1"/>
          </a:solidFill>
          <a:ln w="15875">
            <a:solidFill>
              <a:srgbClr val="C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13" tIns="91427" rIns="45713"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4">
              <a:lnSpc>
                <a:spcPct val="90000"/>
              </a:lnSpc>
            </a:pPr>
            <a:r>
              <a:rPr lang="en-US" sz="1100" b="1" dirty="0">
                <a:solidFill>
                  <a:srgbClr val="505050"/>
                </a:solidFill>
                <a:ea typeface="Segoe UI" panose="020B0502040204020203" pitchFamily="34" charset="0"/>
                <a:cs typeface="Segoe UI" panose="020B0502040204020203" pitchFamily="34" charset="0"/>
              </a:rPr>
              <a:t>Age, Original Balance, Interest Rate, Loan Remaining Months, Credit Score</a:t>
            </a:r>
          </a:p>
          <a:p>
            <a:pPr algn="ctr" defTabSz="932114">
              <a:lnSpc>
                <a:spcPct val="90000"/>
              </a:lnSpc>
            </a:pPr>
            <a:endParaRPr lang="en-US" sz="1400" dirty="0">
              <a:solidFill>
                <a:srgbClr val="505050"/>
              </a:solidFill>
              <a:ea typeface="Segoe UI" panose="020B0502040204020203" pitchFamily="34" charset="0"/>
              <a:cs typeface="Segoe UI" panose="020B0502040204020203" pitchFamily="34" charset="0"/>
            </a:endParaRPr>
          </a:p>
        </p:txBody>
      </p:sp>
      <p:cxnSp>
        <p:nvCxnSpPr>
          <p:cNvPr id="23" name="Straight Connector 22">
            <a:extLst>
              <a:ext uri="{FF2B5EF4-FFF2-40B4-BE49-F238E27FC236}">
                <a16:creationId xmlns:a16="http://schemas.microsoft.com/office/drawing/2014/main" id="{A91A8C2D-20D2-4B01-99A9-2AFAA1EFA394}"/>
              </a:ext>
            </a:extLst>
          </p:cNvPr>
          <p:cNvCxnSpPr>
            <a:cxnSpLocks/>
            <a:stCxn id="22" idx="2"/>
          </p:cNvCxnSpPr>
          <p:nvPr/>
        </p:nvCxnSpPr>
        <p:spPr>
          <a:xfrm>
            <a:off x="1615442" y="3505841"/>
            <a:ext cx="6360" cy="791097"/>
          </a:xfrm>
          <a:prstGeom prst="line">
            <a:avLst/>
          </a:prstGeom>
          <a:ln w="12700">
            <a:solidFill>
              <a:srgbClr val="C0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43">
            <a:extLst>
              <a:ext uri="{FF2B5EF4-FFF2-40B4-BE49-F238E27FC236}">
                <a16:creationId xmlns:a16="http://schemas.microsoft.com/office/drawing/2014/main" id="{335D874A-2922-43F2-A13A-8631F9150402}"/>
              </a:ext>
            </a:extLst>
          </p:cNvPr>
          <p:cNvSpPr txBox="1"/>
          <p:nvPr/>
        </p:nvSpPr>
        <p:spPr>
          <a:xfrm>
            <a:off x="824292" y="2459919"/>
            <a:ext cx="1939698" cy="369332"/>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20M Vehicle Loans</a:t>
            </a:r>
          </a:p>
        </p:txBody>
      </p:sp>
      <p:sp>
        <p:nvSpPr>
          <p:cNvPr id="25" name="TextBox 47">
            <a:extLst>
              <a:ext uri="{FF2B5EF4-FFF2-40B4-BE49-F238E27FC236}">
                <a16:creationId xmlns:a16="http://schemas.microsoft.com/office/drawing/2014/main" id="{89BE3836-36C1-4895-A574-D1AFA5939B77}"/>
              </a:ext>
            </a:extLst>
          </p:cNvPr>
          <p:cNvSpPr txBox="1"/>
          <p:nvPr/>
        </p:nvSpPr>
        <p:spPr>
          <a:xfrm>
            <a:off x="9368001" y="5570548"/>
            <a:ext cx="2345407" cy="492186"/>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154"/>
            <a:r>
              <a:rPr lang="en-US" sz="1599" dirty="0">
                <a:solidFill>
                  <a:srgbClr val="505050"/>
                </a:solidFill>
                <a:latin typeface="Segoe UI Semibold" panose="020B0702040204020203" pitchFamily="34" charset="0"/>
                <a:cs typeface="Segoe UI Semibold" panose="020B0702040204020203" pitchFamily="34" charset="0"/>
              </a:rPr>
              <a:t>PowerBI Dashboard</a:t>
            </a:r>
          </a:p>
          <a:p>
            <a:pPr algn="ctr" defTabSz="913154"/>
            <a:endParaRPr lang="en-US" sz="1599" dirty="0">
              <a:solidFill>
                <a:srgbClr val="505050"/>
              </a:solidFill>
              <a:latin typeface="Segoe UI Semibold" panose="020B0702040204020203" pitchFamily="34" charset="0"/>
              <a:cs typeface="Segoe UI Semibold" panose="020B0702040204020203" pitchFamily="34" charset="0"/>
            </a:endParaRPr>
          </a:p>
        </p:txBody>
      </p:sp>
      <p:sp>
        <p:nvSpPr>
          <p:cNvPr id="26" name="TextBox 48">
            <a:extLst>
              <a:ext uri="{FF2B5EF4-FFF2-40B4-BE49-F238E27FC236}">
                <a16:creationId xmlns:a16="http://schemas.microsoft.com/office/drawing/2014/main" id="{F5E41EA8-09F7-4E7C-9442-C72A012F7DE4}"/>
              </a:ext>
            </a:extLst>
          </p:cNvPr>
          <p:cNvSpPr txBox="1"/>
          <p:nvPr/>
        </p:nvSpPr>
        <p:spPr>
          <a:xfrm>
            <a:off x="2880447" y="5570549"/>
            <a:ext cx="2286526" cy="411802"/>
          </a:xfrm>
          <a:prstGeom prst="rect">
            <a:avLst/>
          </a:prstGeom>
          <a:noFill/>
        </p:spPr>
        <p:txBody>
          <a:bodyPr wrap="square" lIns="274203" tIns="0" rIns="0" bIns="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indent="-365550" algn="ctr" defTabSz="931506">
              <a:lnSpc>
                <a:spcPct val="90000"/>
              </a:lnSpc>
              <a:spcAft>
                <a:spcPts val="600"/>
              </a:spcAft>
            </a:pPr>
            <a:r>
              <a:rPr lang="en-US" sz="1599" dirty="0">
                <a:solidFill>
                  <a:srgbClr val="505050"/>
                </a:solidFill>
                <a:latin typeface="Segoe UI Semibold" panose="020B0702040204020203" pitchFamily="34" charset="0"/>
                <a:cs typeface="Segoe UI Semibold" panose="020B0702040204020203" pitchFamily="34" charset="0"/>
              </a:rPr>
              <a:t>In-Database         Analytics at Scale</a:t>
            </a:r>
            <a:endParaRPr lang="en-US" sz="1631" dirty="0">
              <a:solidFill>
                <a:prstClr val="black">
                  <a:lumMod val="75000"/>
                  <a:lumOff val="25000"/>
                </a:prstClr>
              </a:solidFill>
              <a:latin typeface="Calibri" panose="020F0502020204030204"/>
            </a:endParaRPr>
          </a:p>
        </p:txBody>
      </p:sp>
      <p:sp>
        <p:nvSpPr>
          <p:cNvPr id="27" name="Freeform 119">
            <a:extLst>
              <a:ext uri="{FF2B5EF4-FFF2-40B4-BE49-F238E27FC236}">
                <a16:creationId xmlns:a16="http://schemas.microsoft.com/office/drawing/2014/main" id="{FEC1F710-F039-4CD4-BB89-E5FCBDA859AE}"/>
              </a:ext>
            </a:extLst>
          </p:cNvPr>
          <p:cNvSpPr/>
          <p:nvPr/>
        </p:nvSpPr>
        <p:spPr bwMode="auto">
          <a:xfrm>
            <a:off x="3360917" y="4324928"/>
            <a:ext cx="1552248" cy="1172774"/>
          </a:xfrm>
          <a:custGeom>
            <a:avLst/>
            <a:gdLst>
              <a:gd name="connsiteX0" fmla="*/ 56823 w 2206298"/>
              <a:gd name="connsiteY0" fmla="*/ 56225 h 1445980"/>
              <a:gd name="connsiteX1" fmla="*/ 56823 w 2206298"/>
              <a:gd name="connsiteY1" fmla="*/ 1389755 h 1445980"/>
              <a:gd name="connsiteX2" fmla="*/ 2149475 w 2206298"/>
              <a:gd name="connsiteY2" fmla="*/ 1389755 h 1445980"/>
              <a:gd name="connsiteX3" fmla="*/ 2149475 w 2206298"/>
              <a:gd name="connsiteY3" fmla="*/ 56225 h 1445980"/>
              <a:gd name="connsiteX4" fmla="*/ 0 w 2206298"/>
              <a:gd name="connsiteY4" fmla="*/ 0 h 1445980"/>
              <a:gd name="connsiteX5" fmla="*/ 2206298 w 2206298"/>
              <a:gd name="connsiteY5" fmla="*/ 0 h 1445980"/>
              <a:gd name="connsiteX6" fmla="*/ 2206298 w 2206298"/>
              <a:gd name="connsiteY6" fmla="*/ 1445980 h 1445980"/>
              <a:gd name="connsiteX7" fmla="*/ 0 w 2206298"/>
              <a:gd name="connsiteY7" fmla="*/ 1445980 h 144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298" h="1445980">
                <a:moveTo>
                  <a:pt x="56823" y="56225"/>
                </a:moveTo>
                <a:lnTo>
                  <a:pt x="56823" y="1389755"/>
                </a:lnTo>
                <a:lnTo>
                  <a:pt x="2149475" y="1389755"/>
                </a:lnTo>
                <a:lnTo>
                  <a:pt x="2149475" y="56225"/>
                </a:lnTo>
                <a:close/>
                <a:moveTo>
                  <a:pt x="0" y="0"/>
                </a:moveTo>
                <a:lnTo>
                  <a:pt x="2206298" y="0"/>
                </a:lnTo>
                <a:lnTo>
                  <a:pt x="2206298" y="1445980"/>
                </a:lnTo>
                <a:lnTo>
                  <a:pt x="0" y="1445980"/>
                </a:lnTo>
                <a:close/>
              </a:path>
            </a:pathLst>
          </a:cu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28" name="Rectangle 166">
            <a:extLst>
              <a:ext uri="{FF2B5EF4-FFF2-40B4-BE49-F238E27FC236}">
                <a16:creationId xmlns:a16="http://schemas.microsoft.com/office/drawing/2014/main" id="{0E73AF92-F8B8-4CB0-A2F1-C0207078382E}"/>
              </a:ext>
            </a:extLst>
          </p:cNvPr>
          <p:cNvSpPr/>
          <p:nvPr/>
        </p:nvSpPr>
        <p:spPr bwMode="auto">
          <a:xfrm>
            <a:off x="5436959" y="4296938"/>
            <a:ext cx="1552248" cy="1173501"/>
          </a:xfrm>
          <a:custGeom>
            <a:avLst/>
            <a:gdLst>
              <a:gd name="connsiteX0" fmla="*/ 0 w 2206298"/>
              <a:gd name="connsiteY0" fmla="*/ 0 h 1445980"/>
              <a:gd name="connsiteX1" fmla="*/ 2206298 w 2206298"/>
              <a:gd name="connsiteY1" fmla="*/ 0 h 1445980"/>
              <a:gd name="connsiteX2" fmla="*/ 2206298 w 2206298"/>
              <a:gd name="connsiteY2" fmla="*/ 1445980 h 1445980"/>
              <a:gd name="connsiteX3" fmla="*/ 0 w 2206298"/>
              <a:gd name="connsiteY3" fmla="*/ 1445980 h 1445980"/>
              <a:gd name="connsiteX4" fmla="*/ 0 w 2206298"/>
              <a:gd name="connsiteY4" fmla="*/ 0 h 1445980"/>
              <a:gd name="connsiteX0" fmla="*/ 0 w 2206298"/>
              <a:gd name="connsiteY0" fmla="*/ 0 h 1445980"/>
              <a:gd name="connsiteX1" fmla="*/ 2206298 w 2206298"/>
              <a:gd name="connsiteY1" fmla="*/ 0 h 1445980"/>
              <a:gd name="connsiteX2" fmla="*/ 2206298 w 2206298"/>
              <a:gd name="connsiteY2" fmla="*/ 1445980 h 1445980"/>
              <a:gd name="connsiteX3" fmla="*/ 330200 w 2206298"/>
              <a:gd name="connsiteY3" fmla="*/ 1437350 h 1445980"/>
              <a:gd name="connsiteX4" fmla="*/ 0 w 2206298"/>
              <a:gd name="connsiteY4" fmla="*/ 1445980 h 1445980"/>
              <a:gd name="connsiteX5" fmla="*/ 0 w 2206298"/>
              <a:gd name="connsiteY5" fmla="*/ 0 h 1445980"/>
              <a:gd name="connsiteX0" fmla="*/ 0 w 2206298"/>
              <a:gd name="connsiteY0" fmla="*/ 0 h 1445980"/>
              <a:gd name="connsiteX1" fmla="*/ 2206298 w 2206298"/>
              <a:gd name="connsiteY1" fmla="*/ 0 h 1445980"/>
              <a:gd name="connsiteX2" fmla="*/ 330200 w 2206298"/>
              <a:gd name="connsiteY2" fmla="*/ 1437350 h 1445980"/>
              <a:gd name="connsiteX3" fmla="*/ 0 w 2206298"/>
              <a:gd name="connsiteY3" fmla="*/ 1445980 h 1445980"/>
              <a:gd name="connsiteX4" fmla="*/ 0 w 2206298"/>
              <a:gd name="connsiteY4" fmla="*/ 0 h 1445980"/>
              <a:gd name="connsiteX0" fmla="*/ 0 w 2206298"/>
              <a:gd name="connsiteY0" fmla="*/ 0 h 1449256"/>
              <a:gd name="connsiteX1" fmla="*/ 2206298 w 2206298"/>
              <a:gd name="connsiteY1" fmla="*/ 0 h 1449256"/>
              <a:gd name="connsiteX2" fmla="*/ 223043 w 2206298"/>
              <a:gd name="connsiteY2" fmla="*/ 1449256 h 1449256"/>
              <a:gd name="connsiteX3" fmla="*/ 0 w 2206298"/>
              <a:gd name="connsiteY3" fmla="*/ 1445980 h 1449256"/>
              <a:gd name="connsiteX4" fmla="*/ 0 w 2206298"/>
              <a:gd name="connsiteY4" fmla="*/ 0 h 1449256"/>
              <a:gd name="connsiteX0" fmla="*/ 0 w 2206298"/>
              <a:gd name="connsiteY0" fmla="*/ 0 h 1446875"/>
              <a:gd name="connsiteX1" fmla="*/ 2206298 w 2206298"/>
              <a:gd name="connsiteY1" fmla="*/ 0 h 1446875"/>
              <a:gd name="connsiteX2" fmla="*/ 234949 w 2206298"/>
              <a:gd name="connsiteY2" fmla="*/ 1446875 h 1446875"/>
              <a:gd name="connsiteX3" fmla="*/ 0 w 2206298"/>
              <a:gd name="connsiteY3" fmla="*/ 1445980 h 1446875"/>
              <a:gd name="connsiteX4" fmla="*/ 0 w 2206298"/>
              <a:gd name="connsiteY4" fmla="*/ 0 h 144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298" h="1446875">
                <a:moveTo>
                  <a:pt x="0" y="0"/>
                </a:moveTo>
                <a:lnTo>
                  <a:pt x="2206298" y="0"/>
                </a:lnTo>
                <a:lnTo>
                  <a:pt x="234949" y="1446875"/>
                </a:lnTo>
                <a:lnTo>
                  <a:pt x="0" y="1445980"/>
                </a:lnTo>
                <a:lnTo>
                  <a:pt x="0" y="0"/>
                </a:ln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29" name="TextBox 51">
            <a:extLst>
              <a:ext uri="{FF2B5EF4-FFF2-40B4-BE49-F238E27FC236}">
                <a16:creationId xmlns:a16="http://schemas.microsoft.com/office/drawing/2014/main" id="{FB4301F1-5CF2-4DF1-A9F5-7B418156AE26}"/>
              </a:ext>
            </a:extLst>
          </p:cNvPr>
          <p:cNvSpPr txBox="1"/>
          <p:nvPr/>
        </p:nvSpPr>
        <p:spPr>
          <a:xfrm>
            <a:off x="3786291" y="4267159"/>
            <a:ext cx="701501" cy="1222148"/>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7198" dirty="0">
                <a:solidFill>
                  <a:srgbClr val="C00000"/>
                </a:solidFill>
              </a:rPr>
              <a:t>R</a:t>
            </a:r>
          </a:p>
        </p:txBody>
      </p:sp>
      <p:cxnSp>
        <p:nvCxnSpPr>
          <p:cNvPr id="30" name="Straight Connector 29">
            <a:extLst>
              <a:ext uri="{FF2B5EF4-FFF2-40B4-BE49-F238E27FC236}">
                <a16:creationId xmlns:a16="http://schemas.microsoft.com/office/drawing/2014/main" id="{F53131AB-5594-4E3C-8F29-346859AA4863}"/>
              </a:ext>
            </a:extLst>
          </p:cNvPr>
          <p:cNvCxnSpPr/>
          <p:nvPr/>
        </p:nvCxnSpPr>
        <p:spPr>
          <a:xfrm>
            <a:off x="2415449" y="4911314"/>
            <a:ext cx="947566" cy="3656"/>
          </a:xfrm>
          <a:prstGeom prst="line">
            <a:avLst/>
          </a:prstGeom>
          <a:ln w="12700">
            <a:solidFill>
              <a:srgbClr val="C0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53">
            <a:extLst>
              <a:ext uri="{FF2B5EF4-FFF2-40B4-BE49-F238E27FC236}">
                <a16:creationId xmlns:a16="http://schemas.microsoft.com/office/drawing/2014/main" id="{5546649C-3898-4E56-B8CA-86977A9BDC94}"/>
              </a:ext>
            </a:extLst>
          </p:cNvPr>
          <p:cNvSpPr txBox="1"/>
          <p:nvPr/>
        </p:nvSpPr>
        <p:spPr>
          <a:xfrm>
            <a:off x="9382892" y="1743321"/>
            <a:ext cx="2330515" cy="466103"/>
          </a:xfrm>
          <a:prstGeom prst="rect">
            <a:avLst/>
          </a:prstGeom>
          <a:noFill/>
        </p:spPr>
        <p:txBody>
          <a:bodyPr wrap="square" lIns="0" tIns="0" rIns="0" bIns="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060"/>
            <a:r>
              <a:rPr lang="en-US" sz="1598" dirty="0">
                <a:solidFill>
                  <a:srgbClr val="5B9BD5">
                    <a:lumMod val="50000"/>
                  </a:srgbClr>
                </a:solidFill>
                <a:latin typeface="Segoe UI Semibold" panose="020B0702040204020203" pitchFamily="34" charset="0"/>
                <a:cs typeface="Segoe UI Semibold" panose="020B0702040204020203" pitchFamily="34" charset="0"/>
              </a:rPr>
              <a:t>Business User</a:t>
            </a:r>
          </a:p>
        </p:txBody>
      </p:sp>
      <p:cxnSp>
        <p:nvCxnSpPr>
          <p:cNvPr id="32" name="Straight Connector 31">
            <a:extLst>
              <a:ext uri="{FF2B5EF4-FFF2-40B4-BE49-F238E27FC236}">
                <a16:creationId xmlns:a16="http://schemas.microsoft.com/office/drawing/2014/main" id="{ECB9AA71-2D7F-4B50-B703-3D9AB53B4DC0}"/>
              </a:ext>
            </a:extLst>
          </p:cNvPr>
          <p:cNvCxnSpPr/>
          <p:nvPr/>
        </p:nvCxnSpPr>
        <p:spPr>
          <a:xfrm>
            <a:off x="4934325" y="4896229"/>
            <a:ext cx="1580349" cy="1696"/>
          </a:xfrm>
          <a:prstGeom prst="line">
            <a:avLst/>
          </a:prstGeom>
          <a:ln w="12700">
            <a:solidFill>
              <a:srgbClr val="C0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ight Brace 32">
            <a:extLst>
              <a:ext uri="{FF2B5EF4-FFF2-40B4-BE49-F238E27FC236}">
                <a16:creationId xmlns:a16="http://schemas.microsoft.com/office/drawing/2014/main" id="{49B159B9-ACA3-440F-A203-10643962A66C}"/>
              </a:ext>
            </a:extLst>
          </p:cNvPr>
          <p:cNvSpPr/>
          <p:nvPr/>
        </p:nvSpPr>
        <p:spPr>
          <a:xfrm rot="16200000" flipH="1">
            <a:off x="1521288" y="5380069"/>
            <a:ext cx="253676" cy="1241342"/>
          </a:xfrm>
          <a:prstGeom prst="rightBrace">
            <a:avLst>
              <a:gd name="adj1" fmla="val 43816"/>
              <a:gd name="adj2" fmla="val 50000"/>
            </a:avLst>
          </a:prstGeom>
          <a:ln>
            <a:solidFill>
              <a:schemeClr val="accent1">
                <a:lumMod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horz" wrap="square" lIns="89604" tIns="44802" rIns="89604" bIns="4480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2979"/>
            <a:endParaRPr lang="en-US" sz="1765" dirty="0">
              <a:solidFill>
                <a:srgbClr val="000000"/>
              </a:solidFill>
            </a:endParaRPr>
          </a:p>
        </p:txBody>
      </p:sp>
      <p:sp>
        <p:nvSpPr>
          <p:cNvPr id="34" name="TextBox 75">
            <a:extLst>
              <a:ext uri="{FF2B5EF4-FFF2-40B4-BE49-F238E27FC236}">
                <a16:creationId xmlns:a16="http://schemas.microsoft.com/office/drawing/2014/main" id="{AB9F0492-125C-4F5F-8FDC-3272741ECB02}"/>
              </a:ext>
            </a:extLst>
          </p:cNvPr>
          <p:cNvSpPr txBox="1"/>
          <p:nvPr/>
        </p:nvSpPr>
        <p:spPr>
          <a:xfrm>
            <a:off x="893574" y="6269286"/>
            <a:ext cx="1573912" cy="442942"/>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506">
              <a:lnSpc>
                <a:spcPct val="90000"/>
              </a:lnSpc>
              <a:spcAft>
                <a:spcPts val="600"/>
              </a:spcAft>
            </a:pPr>
            <a:r>
              <a:rPr lang="en-US" sz="1599" dirty="0">
                <a:solidFill>
                  <a:srgbClr val="505050"/>
                </a:solidFill>
                <a:latin typeface="Segoe UI Semibold" panose="020B0702040204020203" pitchFamily="34" charset="0"/>
                <a:cs typeface="Segoe UI Semibold" panose="020B0702040204020203" pitchFamily="34" charset="0"/>
              </a:rPr>
              <a:t>Prepare for analytics</a:t>
            </a:r>
            <a:endParaRPr lang="en-US" sz="1599" b="1" dirty="0">
              <a:solidFill>
                <a:srgbClr val="C00000"/>
              </a:solidFill>
              <a:latin typeface="Segoe UI"/>
            </a:endParaRPr>
          </a:p>
        </p:txBody>
      </p:sp>
      <p:grpSp>
        <p:nvGrpSpPr>
          <p:cNvPr id="35" name="Group 34">
            <a:extLst>
              <a:ext uri="{FF2B5EF4-FFF2-40B4-BE49-F238E27FC236}">
                <a16:creationId xmlns:a16="http://schemas.microsoft.com/office/drawing/2014/main" id="{F7547226-2AA6-4F8E-B259-FCD19AC4C55B}"/>
              </a:ext>
            </a:extLst>
          </p:cNvPr>
          <p:cNvGrpSpPr/>
          <p:nvPr/>
        </p:nvGrpSpPr>
        <p:grpSpPr>
          <a:xfrm>
            <a:off x="1121813" y="1593585"/>
            <a:ext cx="1130744" cy="793539"/>
            <a:chOff x="2296146" y="1722931"/>
            <a:chExt cx="1130904" cy="793651"/>
          </a:xfrm>
        </p:grpSpPr>
        <p:grpSp>
          <p:nvGrpSpPr>
            <p:cNvPr id="36" name="Group 35">
              <a:extLst>
                <a:ext uri="{FF2B5EF4-FFF2-40B4-BE49-F238E27FC236}">
                  <a16:creationId xmlns:a16="http://schemas.microsoft.com/office/drawing/2014/main" id="{5071951C-4665-4148-8AF7-4D02B6F214B0}"/>
                </a:ext>
              </a:extLst>
            </p:cNvPr>
            <p:cNvGrpSpPr/>
            <p:nvPr/>
          </p:nvGrpSpPr>
          <p:grpSpPr>
            <a:xfrm>
              <a:off x="2296146" y="1722931"/>
              <a:ext cx="853491" cy="602469"/>
              <a:chOff x="2296146" y="1722931"/>
              <a:chExt cx="853491" cy="602469"/>
            </a:xfrm>
          </p:grpSpPr>
          <p:grpSp>
            <p:nvGrpSpPr>
              <p:cNvPr id="38" name="Group 37">
                <a:extLst>
                  <a:ext uri="{FF2B5EF4-FFF2-40B4-BE49-F238E27FC236}">
                    <a16:creationId xmlns:a16="http://schemas.microsoft.com/office/drawing/2014/main" id="{D1F4B39C-17E7-40FB-93AE-C5DE9608B523}"/>
                  </a:ext>
                </a:extLst>
              </p:cNvPr>
              <p:cNvGrpSpPr/>
              <p:nvPr/>
            </p:nvGrpSpPr>
            <p:grpSpPr>
              <a:xfrm>
                <a:off x="2519399" y="1722931"/>
                <a:ext cx="630238" cy="300038"/>
                <a:chOff x="5002213" y="1455738"/>
                <a:chExt cx="630238" cy="300038"/>
              </a:xfrm>
            </p:grpSpPr>
            <p:sp>
              <p:nvSpPr>
                <p:cNvPr id="75" name="Rectangle 74">
                  <a:extLst>
                    <a:ext uri="{FF2B5EF4-FFF2-40B4-BE49-F238E27FC236}">
                      <a16:creationId xmlns:a16="http://schemas.microsoft.com/office/drawing/2014/main" id="{1DA5BD42-07A1-408D-ABA6-BE1E898980A6}"/>
                    </a:ext>
                  </a:extLst>
                </p:cNvPr>
                <p:cNvSpPr>
                  <a:spLocks noChangeArrowheads="1"/>
                </p:cNvSpPr>
                <p:nvPr/>
              </p:nvSpPr>
              <p:spPr bwMode="auto">
                <a:xfrm>
                  <a:off x="5002213" y="1455738"/>
                  <a:ext cx="630238" cy="3000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6" name="Oval 75">
                  <a:extLst>
                    <a:ext uri="{FF2B5EF4-FFF2-40B4-BE49-F238E27FC236}">
                      <a16:creationId xmlns:a16="http://schemas.microsoft.com/office/drawing/2014/main" id="{4897EFA7-B0BD-4F2F-A833-AD7015C8837F}"/>
                    </a:ext>
                  </a:extLst>
                </p:cNvPr>
                <p:cNvSpPr>
                  <a:spLocks noChangeArrowheads="1"/>
                </p:cNvSpPr>
                <p:nvPr/>
              </p:nvSpPr>
              <p:spPr bwMode="auto">
                <a:xfrm>
                  <a:off x="5241925" y="1500188"/>
                  <a:ext cx="150813" cy="211138"/>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7" name="Rectangle 76">
                  <a:extLst>
                    <a:ext uri="{FF2B5EF4-FFF2-40B4-BE49-F238E27FC236}">
                      <a16:creationId xmlns:a16="http://schemas.microsoft.com/office/drawing/2014/main" id="{B21C93A6-0801-4CF0-9E78-F65C3101D987}"/>
                    </a:ext>
                  </a:extLst>
                </p:cNvPr>
                <p:cNvSpPr>
                  <a:spLocks noChangeArrowheads="1"/>
                </p:cNvSpPr>
                <p:nvPr/>
              </p:nvSpPr>
              <p:spPr bwMode="auto">
                <a:xfrm>
                  <a:off x="5030788" y="1479550"/>
                  <a:ext cx="571500" cy="252413"/>
                </a:xfrm>
                <a:prstGeom prst="rect">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8" name="Oval 77">
                  <a:extLst>
                    <a:ext uri="{FF2B5EF4-FFF2-40B4-BE49-F238E27FC236}">
                      <a16:creationId xmlns:a16="http://schemas.microsoft.com/office/drawing/2014/main" id="{57B5860A-07D5-4EB5-B902-7799DACCCEA6}"/>
                    </a:ext>
                  </a:extLst>
                </p:cNvPr>
                <p:cNvSpPr>
                  <a:spLocks noChangeArrowheads="1"/>
                </p:cNvSpPr>
                <p:nvPr/>
              </p:nvSpPr>
              <p:spPr bwMode="auto">
                <a:xfrm>
                  <a:off x="5051425"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9" name="Oval 78">
                  <a:extLst>
                    <a:ext uri="{FF2B5EF4-FFF2-40B4-BE49-F238E27FC236}">
                      <a16:creationId xmlns:a16="http://schemas.microsoft.com/office/drawing/2014/main" id="{90B9B2AF-4AE8-4AAB-93FC-C892BE78D242}"/>
                    </a:ext>
                  </a:extLst>
                </p:cNvPr>
                <p:cNvSpPr>
                  <a:spLocks noChangeArrowheads="1"/>
                </p:cNvSpPr>
                <p:nvPr/>
              </p:nvSpPr>
              <p:spPr bwMode="auto">
                <a:xfrm>
                  <a:off x="5051425"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0" name="Oval 79">
                  <a:extLst>
                    <a:ext uri="{FF2B5EF4-FFF2-40B4-BE49-F238E27FC236}">
                      <a16:creationId xmlns:a16="http://schemas.microsoft.com/office/drawing/2014/main" id="{9D6C1098-63E4-4113-A70E-D43C5DC25FE7}"/>
                    </a:ext>
                  </a:extLst>
                </p:cNvPr>
                <p:cNvSpPr>
                  <a:spLocks noChangeArrowheads="1"/>
                </p:cNvSpPr>
                <p:nvPr/>
              </p:nvSpPr>
              <p:spPr bwMode="auto">
                <a:xfrm>
                  <a:off x="5537200"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1" name="Oval 80">
                  <a:extLst>
                    <a:ext uri="{FF2B5EF4-FFF2-40B4-BE49-F238E27FC236}">
                      <a16:creationId xmlns:a16="http://schemas.microsoft.com/office/drawing/2014/main" id="{98BB9651-4224-4393-949E-DAC71DFB132C}"/>
                    </a:ext>
                  </a:extLst>
                </p:cNvPr>
                <p:cNvSpPr>
                  <a:spLocks noChangeArrowheads="1"/>
                </p:cNvSpPr>
                <p:nvPr/>
              </p:nvSpPr>
              <p:spPr bwMode="auto">
                <a:xfrm>
                  <a:off x="5537200"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2" name="Rectangle 81">
                  <a:extLst>
                    <a:ext uri="{FF2B5EF4-FFF2-40B4-BE49-F238E27FC236}">
                      <a16:creationId xmlns:a16="http://schemas.microsoft.com/office/drawing/2014/main" id="{B8FFB0B9-6F54-4562-BA28-25CB6BE1AD88}"/>
                    </a:ext>
                  </a:extLst>
                </p:cNvPr>
                <p:cNvSpPr>
                  <a:spLocks noChangeArrowheads="1"/>
                </p:cNvSpPr>
                <p:nvPr/>
              </p:nvSpPr>
              <p:spPr bwMode="auto">
                <a:xfrm>
                  <a:off x="5214938" y="1701800"/>
                  <a:ext cx="201613" cy="30163"/>
                </a:xfrm>
                <a:prstGeom prst="rect">
                  <a:avLst/>
                </a:prstGeom>
                <a:solidFill>
                  <a:srgbClr val="0070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3" name="Oval 82">
                  <a:extLst>
                    <a:ext uri="{FF2B5EF4-FFF2-40B4-BE49-F238E27FC236}">
                      <a16:creationId xmlns:a16="http://schemas.microsoft.com/office/drawing/2014/main" id="{8F32F417-B872-4DBF-A99D-607C5928C559}"/>
                    </a:ext>
                  </a:extLst>
                </p:cNvPr>
                <p:cNvSpPr>
                  <a:spLocks noChangeArrowheads="1"/>
                </p:cNvSpPr>
                <p:nvPr/>
              </p:nvSpPr>
              <p:spPr bwMode="auto">
                <a:xfrm>
                  <a:off x="5129213" y="1579563"/>
                  <a:ext cx="55563" cy="53975"/>
                </a:xfrm>
                <a:prstGeom prst="ellipse">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4" name="Oval 83">
                  <a:extLst>
                    <a:ext uri="{FF2B5EF4-FFF2-40B4-BE49-F238E27FC236}">
                      <a16:creationId xmlns:a16="http://schemas.microsoft.com/office/drawing/2014/main" id="{539E0153-7DF4-4F93-BA6C-1FBBE87DBFD0}"/>
                    </a:ext>
                  </a:extLst>
                </p:cNvPr>
                <p:cNvSpPr>
                  <a:spLocks noChangeArrowheads="1"/>
                </p:cNvSpPr>
                <p:nvPr/>
              </p:nvSpPr>
              <p:spPr bwMode="auto">
                <a:xfrm>
                  <a:off x="5448300" y="1579563"/>
                  <a:ext cx="53975" cy="53975"/>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5" name="Freeform 397">
                  <a:extLst>
                    <a:ext uri="{FF2B5EF4-FFF2-40B4-BE49-F238E27FC236}">
                      <a16:creationId xmlns:a16="http://schemas.microsoft.com/office/drawing/2014/main" id="{4142DC9F-67FE-4184-9A50-2DA800E91507}"/>
                    </a:ext>
                  </a:extLst>
                </p:cNvPr>
                <p:cNvSpPr>
                  <a:spLocks/>
                </p:cNvSpPr>
                <p:nvPr/>
              </p:nvSpPr>
              <p:spPr bwMode="auto">
                <a:xfrm>
                  <a:off x="5300663" y="1639888"/>
                  <a:ext cx="68263" cy="61913"/>
                </a:xfrm>
                <a:custGeom>
                  <a:avLst/>
                  <a:gdLst>
                    <a:gd name="T0" fmla="*/ 3 w 20"/>
                    <a:gd name="T1" fmla="*/ 0 h 18"/>
                    <a:gd name="T2" fmla="*/ 0 w 20"/>
                    <a:gd name="T3" fmla="*/ 0 h 18"/>
                    <a:gd name="T4" fmla="*/ 0 w 20"/>
                    <a:gd name="T5" fmla="*/ 1 h 18"/>
                    <a:gd name="T6" fmla="*/ 12 w 20"/>
                    <a:gd name="T7" fmla="*/ 18 h 18"/>
                    <a:gd name="T8" fmla="*/ 20 w 20"/>
                    <a:gd name="T9" fmla="*/ 18 h 18"/>
                    <a:gd name="T10" fmla="*/ 3 w 20"/>
                    <a:gd name="T11" fmla="*/ 0 h 18"/>
                  </a:gdLst>
                  <a:ahLst/>
                  <a:cxnLst>
                    <a:cxn ang="0">
                      <a:pos x="T0" y="T1"/>
                    </a:cxn>
                    <a:cxn ang="0">
                      <a:pos x="T2" y="T3"/>
                    </a:cxn>
                    <a:cxn ang="0">
                      <a:pos x="T4" y="T5"/>
                    </a:cxn>
                    <a:cxn ang="0">
                      <a:pos x="T6" y="T7"/>
                    </a:cxn>
                    <a:cxn ang="0">
                      <a:pos x="T8" y="T9"/>
                    </a:cxn>
                    <a:cxn ang="0">
                      <a:pos x="T10" y="T11"/>
                    </a:cxn>
                  </a:cxnLst>
                  <a:rect l="0" t="0" r="r" b="b"/>
                  <a:pathLst>
                    <a:path w="20" h="18">
                      <a:moveTo>
                        <a:pt x="3" y="0"/>
                      </a:moveTo>
                      <a:cubicBezTo>
                        <a:pt x="0" y="0"/>
                        <a:pt x="0" y="0"/>
                        <a:pt x="0" y="0"/>
                      </a:cubicBezTo>
                      <a:cubicBezTo>
                        <a:pt x="0" y="1"/>
                        <a:pt x="0" y="1"/>
                        <a:pt x="0" y="1"/>
                      </a:cubicBezTo>
                      <a:cubicBezTo>
                        <a:pt x="7" y="3"/>
                        <a:pt x="12" y="10"/>
                        <a:pt x="12" y="18"/>
                      </a:cubicBezTo>
                      <a:cubicBezTo>
                        <a:pt x="20" y="18"/>
                        <a:pt x="20" y="18"/>
                        <a:pt x="20" y="18"/>
                      </a:cubicBezTo>
                      <a:cubicBezTo>
                        <a:pt x="20" y="8"/>
                        <a:pt x="13" y="0"/>
                        <a:pt x="3"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6" name="Freeform 398">
                  <a:extLst>
                    <a:ext uri="{FF2B5EF4-FFF2-40B4-BE49-F238E27FC236}">
                      <a16:creationId xmlns:a16="http://schemas.microsoft.com/office/drawing/2014/main" id="{92A8A87B-B332-4AF1-A6BB-2B5CAC2186EA}"/>
                    </a:ext>
                  </a:extLst>
                </p:cNvPr>
                <p:cNvSpPr>
                  <a:spLocks/>
                </p:cNvSpPr>
                <p:nvPr/>
              </p:nvSpPr>
              <p:spPr bwMode="auto">
                <a:xfrm>
                  <a:off x="5270500" y="1550988"/>
                  <a:ext cx="95250" cy="95250"/>
                </a:xfrm>
                <a:custGeom>
                  <a:avLst/>
                  <a:gdLst>
                    <a:gd name="T0" fmla="*/ 14 w 28"/>
                    <a:gd name="T1" fmla="*/ 0 h 28"/>
                    <a:gd name="T2" fmla="*/ 0 w 28"/>
                    <a:gd name="T3" fmla="*/ 14 h 28"/>
                    <a:gd name="T4" fmla="*/ 0 w 28"/>
                    <a:gd name="T5" fmla="*/ 16 h 28"/>
                    <a:gd name="T6" fmla="*/ 3 w 28"/>
                    <a:gd name="T7" fmla="*/ 16 h 28"/>
                    <a:gd name="T8" fmla="*/ 3 w 28"/>
                    <a:gd name="T9" fmla="*/ 23 h 28"/>
                    <a:gd name="T10" fmla="*/ 14 w 28"/>
                    <a:gd name="T11" fmla="*/ 28 h 28"/>
                    <a:gd name="T12" fmla="*/ 28 w 28"/>
                    <a:gd name="T13" fmla="*/ 28 h 28"/>
                    <a:gd name="T14" fmla="*/ 28 w 28"/>
                    <a:gd name="T15" fmla="*/ 14 h 28"/>
                    <a:gd name="T16" fmla="*/ 14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4" y="0"/>
                      </a:moveTo>
                      <a:cubicBezTo>
                        <a:pt x="6" y="0"/>
                        <a:pt x="0" y="6"/>
                        <a:pt x="0" y="14"/>
                      </a:cubicBezTo>
                      <a:cubicBezTo>
                        <a:pt x="0" y="15"/>
                        <a:pt x="0" y="15"/>
                        <a:pt x="0" y="16"/>
                      </a:cubicBezTo>
                      <a:cubicBezTo>
                        <a:pt x="3" y="16"/>
                        <a:pt x="3" y="16"/>
                        <a:pt x="3" y="16"/>
                      </a:cubicBezTo>
                      <a:cubicBezTo>
                        <a:pt x="3" y="23"/>
                        <a:pt x="3" y="23"/>
                        <a:pt x="3" y="23"/>
                      </a:cubicBezTo>
                      <a:cubicBezTo>
                        <a:pt x="6" y="26"/>
                        <a:pt x="10" y="28"/>
                        <a:pt x="14" y="28"/>
                      </a:cubicBezTo>
                      <a:cubicBezTo>
                        <a:pt x="28" y="28"/>
                        <a:pt x="28" y="28"/>
                        <a:pt x="28" y="28"/>
                      </a:cubicBezTo>
                      <a:cubicBezTo>
                        <a:pt x="28" y="14"/>
                        <a:pt x="28" y="14"/>
                        <a:pt x="28" y="14"/>
                      </a:cubicBezTo>
                      <a:cubicBezTo>
                        <a:pt x="28" y="6"/>
                        <a:pt x="22" y="0"/>
                        <a:pt x="14"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7" name="Freeform 399">
                  <a:extLst>
                    <a:ext uri="{FF2B5EF4-FFF2-40B4-BE49-F238E27FC236}">
                      <a16:creationId xmlns:a16="http://schemas.microsoft.com/office/drawing/2014/main" id="{1A9BBA14-48DB-4FDA-A6ED-ECE7BACEE0DB}"/>
                    </a:ext>
                  </a:extLst>
                </p:cNvPr>
                <p:cNvSpPr>
                  <a:spLocks/>
                </p:cNvSpPr>
                <p:nvPr/>
              </p:nvSpPr>
              <p:spPr bwMode="auto">
                <a:xfrm>
                  <a:off x="5314950" y="1592263"/>
                  <a:ext cx="15875"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4" y="1"/>
                        <a:pt x="3"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8" name="Freeform 400">
                  <a:extLst>
                    <a:ext uri="{FF2B5EF4-FFF2-40B4-BE49-F238E27FC236}">
                      <a16:creationId xmlns:a16="http://schemas.microsoft.com/office/drawing/2014/main" id="{CD55BB20-2996-42A0-81D2-E9FB42392F5D}"/>
                    </a:ext>
                  </a:extLst>
                </p:cNvPr>
                <p:cNvSpPr>
                  <a:spLocks/>
                </p:cNvSpPr>
                <p:nvPr/>
              </p:nvSpPr>
              <p:spPr bwMode="auto">
                <a:xfrm>
                  <a:off x="5348288" y="1592263"/>
                  <a:ext cx="17463"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5" y="1"/>
                        <a:pt x="4"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89" name="Freeform 401">
                  <a:extLst>
                    <a:ext uri="{FF2B5EF4-FFF2-40B4-BE49-F238E27FC236}">
                      <a16:creationId xmlns:a16="http://schemas.microsoft.com/office/drawing/2014/main" id="{559516F9-CF73-42E6-AA26-AE4DEE70A03D}"/>
                    </a:ext>
                  </a:extLst>
                </p:cNvPr>
                <p:cNvSpPr>
                  <a:spLocks/>
                </p:cNvSpPr>
                <p:nvPr/>
              </p:nvSpPr>
              <p:spPr bwMode="auto">
                <a:xfrm>
                  <a:off x="5335588" y="1612900"/>
                  <a:ext cx="9525" cy="3175"/>
                </a:xfrm>
                <a:custGeom>
                  <a:avLst/>
                  <a:gdLst>
                    <a:gd name="T0" fmla="*/ 0 w 3"/>
                    <a:gd name="T1" fmla="*/ 0 h 1"/>
                    <a:gd name="T2" fmla="*/ 2 w 3"/>
                    <a:gd name="T3" fmla="*/ 1 h 1"/>
                    <a:gd name="T4" fmla="*/ 3 w 3"/>
                    <a:gd name="T5" fmla="*/ 0 h 1"/>
                    <a:gd name="T6" fmla="*/ 0 w 3"/>
                    <a:gd name="T7" fmla="*/ 0 h 1"/>
                  </a:gdLst>
                  <a:ahLst/>
                  <a:cxnLst>
                    <a:cxn ang="0">
                      <a:pos x="T0" y="T1"/>
                    </a:cxn>
                    <a:cxn ang="0">
                      <a:pos x="T2" y="T3"/>
                    </a:cxn>
                    <a:cxn ang="0">
                      <a:pos x="T4" y="T5"/>
                    </a:cxn>
                    <a:cxn ang="0">
                      <a:pos x="T6" y="T7"/>
                    </a:cxn>
                  </a:cxnLst>
                  <a:rect l="0" t="0" r="r" b="b"/>
                  <a:pathLst>
                    <a:path w="3" h="1">
                      <a:moveTo>
                        <a:pt x="0" y="0"/>
                      </a:moveTo>
                      <a:cubicBezTo>
                        <a:pt x="0" y="1"/>
                        <a:pt x="1" y="1"/>
                        <a:pt x="2" y="1"/>
                      </a:cubicBezTo>
                      <a:cubicBezTo>
                        <a:pt x="2" y="1"/>
                        <a:pt x="3" y="1"/>
                        <a:pt x="3" y="0"/>
                      </a:cubicBezTo>
                      <a:lnTo>
                        <a:pt x="0"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90" name="Line 402">
                  <a:extLst>
                    <a:ext uri="{FF2B5EF4-FFF2-40B4-BE49-F238E27FC236}">
                      <a16:creationId xmlns:a16="http://schemas.microsoft.com/office/drawing/2014/main" id="{FEB01A85-6188-474E-A17C-CEC592A12E47}"/>
                    </a:ext>
                  </a:extLst>
                </p:cNvPr>
                <p:cNvSpPr>
                  <a:spLocks noChangeShapeType="1"/>
                </p:cNvSpPr>
                <p:nvPr/>
              </p:nvSpPr>
              <p:spPr bwMode="auto">
                <a:xfrm>
                  <a:off x="5330825" y="1630363"/>
                  <a:ext cx="17463" cy="0"/>
                </a:xfrm>
                <a:prstGeom prst="line">
                  <a:avLst/>
                </a:prstGeom>
                <a:noFill/>
                <a:ln w="3175" cap="rnd">
                  <a:solidFill>
                    <a:srgbClr val="38A138"/>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91" name="Freeform 403">
                  <a:extLst>
                    <a:ext uri="{FF2B5EF4-FFF2-40B4-BE49-F238E27FC236}">
                      <a16:creationId xmlns:a16="http://schemas.microsoft.com/office/drawing/2014/main" id="{B45D4A00-3FFC-45EC-94C6-42FA65DE80D0}"/>
                    </a:ext>
                  </a:extLst>
                </p:cNvPr>
                <p:cNvSpPr>
                  <a:spLocks/>
                </p:cNvSpPr>
                <p:nvPr/>
              </p:nvSpPr>
              <p:spPr bwMode="auto">
                <a:xfrm>
                  <a:off x="5318125" y="1550988"/>
                  <a:ext cx="61913" cy="55563"/>
                </a:xfrm>
                <a:custGeom>
                  <a:avLst/>
                  <a:gdLst>
                    <a:gd name="T0" fmla="*/ 14 w 18"/>
                    <a:gd name="T1" fmla="*/ 16 h 16"/>
                    <a:gd name="T2" fmla="*/ 17 w 18"/>
                    <a:gd name="T3" fmla="*/ 16 h 16"/>
                    <a:gd name="T4" fmla="*/ 0 w 18"/>
                    <a:gd name="T5" fmla="*/ 0 h 16"/>
                    <a:gd name="T6" fmla="*/ 0 w 18"/>
                    <a:gd name="T7" fmla="*/ 7 h 16"/>
                    <a:gd name="T8" fmla="*/ 11 w 18"/>
                    <a:gd name="T9" fmla="*/ 7 h 16"/>
                    <a:gd name="T10" fmla="*/ 14 w 18"/>
                    <a:gd name="T11" fmla="*/ 13 h 16"/>
                    <a:gd name="T12" fmla="*/ 14 w 1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4" y="16"/>
                      </a:moveTo>
                      <a:cubicBezTo>
                        <a:pt x="17" y="16"/>
                        <a:pt x="17" y="16"/>
                        <a:pt x="17" y="16"/>
                      </a:cubicBezTo>
                      <a:cubicBezTo>
                        <a:pt x="17" y="16"/>
                        <a:pt x="18" y="0"/>
                        <a:pt x="0" y="0"/>
                      </a:cubicBezTo>
                      <a:cubicBezTo>
                        <a:pt x="0" y="4"/>
                        <a:pt x="0" y="7"/>
                        <a:pt x="0" y="7"/>
                      </a:cubicBezTo>
                      <a:cubicBezTo>
                        <a:pt x="11" y="7"/>
                        <a:pt x="11" y="7"/>
                        <a:pt x="11" y="7"/>
                      </a:cubicBezTo>
                      <a:cubicBezTo>
                        <a:pt x="14" y="13"/>
                        <a:pt x="14" y="13"/>
                        <a:pt x="14" y="13"/>
                      </a:cubicBezTo>
                      <a:lnTo>
                        <a:pt x="14" y="1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grpSp>
            <p:nvGrpSpPr>
              <p:cNvPr id="39" name="Group 38">
                <a:extLst>
                  <a:ext uri="{FF2B5EF4-FFF2-40B4-BE49-F238E27FC236}">
                    <a16:creationId xmlns:a16="http://schemas.microsoft.com/office/drawing/2014/main" id="{A6792A19-5525-4BDD-BB79-C7D179AE56E8}"/>
                  </a:ext>
                </a:extLst>
              </p:cNvPr>
              <p:cNvGrpSpPr/>
              <p:nvPr/>
            </p:nvGrpSpPr>
            <p:grpSpPr>
              <a:xfrm>
                <a:off x="2369170" y="1874526"/>
                <a:ext cx="630238" cy="300038"/>
                <a:chOff x="5002213" y="1455738"/>
                <a:chExt cx="630238" cy="300038"/>
              </a:xfrm>
            </p:grpSpPr>
            <p:sp>
              <p:nvSpPr>
                <p:cNvPr id="58" name="Rectangle 57">
                  <a:extLst>
                    <a:ext uri="{FF2B5EF4-FFF2-40B4-BE49-F238E27FC236}">
                      <a16:creationId xmlns:a16="http://schemas.microsoft.com/office/drawing/2014/main" id="{FCAFCA64-8A1C-4CBC-A9DC-A0B208B08C2A}"/>
                    </a:ext>
                  </a:extLst>
                </p:cNvPr>
                <p:cNvSpPr>
                  <a:spLocks noChangeArrowheads="1"/>
                </p:cNvSpPr>
                <p:nvPr/>
              </p:nvSpPr>
              <p:spPr bwMode="auto">
                <a:xfrm>
                  <a:off x="5002213" y="1455738"/>
                  <a:ext cx="630238" cy="3000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9" name="Oval 58">
                  <a:extLst>
                    <a:ext uri="{FF2B5EF4-FFF2-40B4-BE49-F238E27FC236}">
                      <a16:creationId xmlns:a16="http://schemas.microsoft.com/office/drawing/2014/main" id="{0360EF8D-302B-4C86-B36E-9B189FA74266}"/>
                    </a:ext>
                  </a:extLst>
                </p:cNvPr>
                <p:cNvSpPr>
                  <a:spLocks noChangeArrowheads="1"/>
                </p:cNvSpPr>
                <p:nvPr/>
              </p:nvSpPr>
              <p:spPr bwMode="auto">
                <a:xfrm>
                  <a:off x="5241925" y="1500188"/>
                  <a:ext cx="150813" cy="211138"/>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0" name="Rectangle 59">
                  <a:extLst>
                    <a:ext uri="{FF2B5EF4-FFF2-40B4-BE49-F238E27FC236}">
                      <a16:creationId xmlns:a16="http://schemas.microsoft.com/office/drawing/2014/main" id="{6A66B909-AA97-40DB-AC6B-0AA58704C443}"/>
                    </a:ext>
                  </a:extLst>
                </p:cNvPr>
                <p:cNvSpPr>
                  <a:spLocks noChangeArrowheads="1"/>
                </p:cNvSpPr>
                <p:nvPr/>
              </p:nvSpPr>
              <p:spPr bwMode="auto">
                <a:xfrm>
                  <a:off x="5030788" y="1479550"/>
                  <a:ext cx="571500" cy="252413"/>
                </a:xfrm>
                <a:prstGeom prst="rect">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1" name="Oval 60">
                  <a:extLst>
                    <a:ext uri="{FF2B5EF4-FFF2-40B4-BE49-F238E27FC236}">
                      <a16:creationId xmlns:a16="http://schemas.microsoft.com/office/drawing/2014/main" id="{860FA9B5-836D-4222-9C11-F9785C3D395A}"/>
                    </a:ext>
                  </a:extLst>
                </p:cNvPr>
                <p:cNvSpPr>
                  <a:spLocks noChangeArrowheads="1"/>
                </p:cNvSpPr>
                <p:nvPr/>
              </p:nvSpPr>
              <p:spPr bwMode="auto">
                <a:xfrm>
                  <a:off x="5051425"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2" name="Oval 61">
                  <a:extLst>
                    <a:ext uri="{FF2B5EF4-FFF2-40B4-BE49-F238E27FC236}">
                      <a16:creationId xmlns:a16="http://schemas.microsoft.com/office/drawing/2014/main" id="{E34F6D95-96FF-40E9-8D13-7964CC102E95}"/>
                    </a:ext>
                  </a:extLst>
                </p:cNvPr>
                <p:cNvSpPr>
                  <a:spLocks noChangeArrowheads="1"/>
                </p:cNvSpPr>
                <p:nvPr/>
              </p:nvSpPr>
              <p:spPr bwMode="auto">
                <a:xfrm>
                  <a:off x="5051425"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3" name="Oval 62">
                  <a:extLst>
                    <a:ext uri="{FF2B5EF4-FFF2-40B4-BE49-F238E27FC236}">
                      <a16:creationId xmlns:a16="http://schemas.microsoft.com/office/drawing/2014/main" id="{712313CE-3D85-429F-90D9-8BDF8C4C42D6}"/>
                    </a:ext>
                  </a:extLst>
                </p:cNvPr>
                <p:cNvSpPr>
                  <a:spLocks noChangeArrowheads="1"/>
                </p:cNvSpPr>
                <p:nvPr/>
              </p:nvSpPr>
              <p:spPr bwMode="auto">
                <a:xfrm>
                  <a:off x="5537200"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4" name="Oval 63">
                  <a:extLst>
                    <a:ext uri="{FF2B5EF4-FFF2-40B4-BE49-F238E27FC236}">
                      <a16:creationId xmlns:a16="http://schemas.microsoft.com/office/drawing/2014/main" id="{8A79BA51-D54C-4A1C-A67E-AEA5A14B6BA8}"/>
                    </a:ext>
                  </a:extLst>
                </p:cNvPr>
                <p:cNvSpPr>
                  <a:spLocks noChangeArrowheads="1"/>
                </p:cNvSpPr>
                <p:nvPr/>
              </p:nvSpPr>
              <p:spPr bwMode="auto">
                <a:xfrm>
                  <a:off x="5537200"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5" name="Rectangle 64">
                  <a:extLst>
                    <a:ext uri="{FF2B5EF4-FFF2-40B4-BE49-F238E27FC236}">
                      <a16:creationId xmlns:a16="http://schemas.microsoft.com/office/drawing/2014/main" id="{49CEEA60-11F7-4023-9915-616501B7ADF6}"/>
                    </a:ext>
                  </a:extLst>
                </p:cNvPr>
                <p:cNvSpPr>
                  <a:spLocks noChangeArrowheads="1"/>
                </p:cNvSpPr>
                <p:nvPr/>
              </p:nvSpPr>
              <p:spPr bwMode="auto">
                <a:xfrm>
                  <a:off x="5214938" y="1701800"/>
                  <a:ext cx="201613" cy="30163"/>
                </a:xfrm>
                <a:prstGeom prst="rect">
                  <a:avLst/>
                </a:prstGeom>
                <a:solidFill>
                  <a:srgbClr val="0070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6" name="Oval 65">
                  <a:extLst>
                    <a:ext uri="{FF2B5EF4-FFF2-40B4-BE49-F238E27FC236}">
                      <a16:creationId xmlns:a16="http://schemas.microsoft.com/office/drawing/2014/main" id="{ACF5AD1F-B3E9-437B-A9A6-295B651841A6}"/>
                    </a:ext>
                  </a:extLst>
                </p:cNvPr>
                <p:cNvSpPr>
                  <a:spLocks noChangeArrowheads="1"/>
                </p:cNvSpPr>
                <p:nvPr/>
              </p:nvSpPr>
              <p:spPr bwMode="auto">
                <a:xfrm>
                  <a:off x="5129213" y="1579563"/>
                  <a:ext cx="55563" cy="53975"/>
                </a:xfrm>
                <a:prstGeom prst="ellipse">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7" name="Oval 66">
                  <a:extLst>
                    <a:ext uri="{FF2B5EF4-FFF2-40B4-BE49-F238E27FC236}">
                      <a16:creationId xmlns:a16="http://schemas.microsoft.com/office/drawing/2014/main" id="{45CE2A5F-05B8-4F18-9CEE-D7820803F4C0}"/>
                    </a:ext>
                  </a:extLst>
                </p:cNvPr>
                <p:cNvSpPr>
                  <a:spLocks noChangeArrowheads="1"/>
                </p:cNvSpPr>
                <p:nvPr/>
              </p:nvSpPr>
              <p:spPr bwMode="auto">
                <a:xfrm>
                  <a:off x="5448300" y="1579563"/>
                  <a:ext cx="53975" cy="53975"/>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8" name="Freeform 397">
                  <a:extLst>
                    <a:ext uri="{FF2B5EF4-FFF2-40B4-BE49-F238E27FC236}">
                      <a16:creationId xmlns:a16="http://schemas.microsoft.com/office/drawing/2014/main" id="{A1B0928D-1708-451A-9A5D-166CF042BD4D}"/>
                    </a:ext>
                  </a:extLst>
                </p:cNvPr>
                <p:cNvSpPr>
                  <a:spLocks/>
                </p:cNvSpPr>
                <p:nvPr/>
              </p:nvSpPr>
              <p:spPr bwMode="auto">
                <a:xfrm>
                  <a:off x="5300663" y="1639888"/>
                  <a:ext cx="68263" cy="61913"/>
                </a:xfrm>
                <a:custGeom>
                  <a:avLst/>
                  <a:gdLst>
                    <a:gd name="T0" fmla="*/ 3 w 20"/>
                    <a:gd name="T1" fmla="*/ 0 h 18"/>
                    <a:gd name="T2" fmla="*/ 0 w 20"/>
                    <a:gd name="T3" fmla="*/ 0 h 18"/>
                    <a:gd name="T4" fmla="*/ 0 w 20"/>
                    <a:gd name="T5" fmla="*/ 1 h 18"/>
                    <a:gd name="T6" fmla="*/ 12 w 20"/>
                    <a:gd name="T7" fmla="*/ 18 h 18"/>
                    <a:gd name="T8" fmla="*/ 20 w 20"/>
                    <a:gd name="T9" fmla="*/ 18 h 18"/>
                    <a:gd name="T10" fmla="*/ 3 w 20"/>
                    <a:gd name="T11" fmla="*/ 0 h 18"/>
                  </a:gdLst>
                  <a:ahLst/>
                  <a:cxnLst>
                    <a:cxn ang="0">
                      <a:pos x="T0" y="T1"/>
                    </a:cxn>
                    <a:cxn ang="0">
                      <a:pos x="T2" y="T3"/>
                    </a:cxn>
                    <a:cxn ang="0">
                      <a:pos x="T4" y="T5"/>
                    </a:cxn>
                    <a:cxn ang="0">
                      <a:pos x="T6" y="T7"/>
                    </a:cxn>
                    <a:cxn ang="0">
                      <a:pos x="T8" y="T9"/>
                    </a:cxn>
                    <a:cxn ang="0">
                      <a:pos x="T10" y="T11"/>
                    </a:cxn>
                  </a:cxnLst>
                  <a:rect l="0" t="0" r="r" b="b"/>
                  <a:pathLst>
                    <a:path w="20" h="18">
                      <a:moveTo>
                        <a:pt x="3" y="0"/>
                      </a:moveTo>
                      <a:cubicBezTo>
                        <a:pt x="0" y="0"/>
                        <a:pt x="0" y="0"/>
                        <a:pt x="0" y="0"/>
                      </a:cubicBezTo>
                      <a:cubicBezTo>
                        <a:pt x="0" y="1"/>
                        <a:pt x="0" y="1"/>
                        <a:pt x="0" y="1"/>
                      </a:cubicBezTo>
                      <a:cubicBezTo>
                        <a:pt x="7" y="3"/>
                        <a:pt x="12" y="10"/>
                        <a:pt x="12" y="18"/>
                      </a:cubicBezTo>
                      <a:cubicBezTo>
                        <a:pt x="20" y="18"/>
                        <a:pt x="20" y="18"/>
                        <a:pt x="20" y="18"/>
                      </a:cubicBezTo>
                      <a:cubicBezTo>
                        <a:pt x="20" y="8"/>
                        <a:pt x="13" y="0"/>
                        <a:pt x="3"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69" name="Freeform 398">
                  <a:extLst>
                    <a:ext uri="{FF2B5EF4-FFF2-40B4-BE49-F238E27FC236}">
                      <a16:creationId xmlns:a16="http://schemas.microsoft.com/office/drawing/2014/main" id="{34E2EFF2-F2D9-40BF-9FEF-DDC4BEBDC93C}"/>
                    </a:ext>
                  </a:extLst>
                </p:cNvPr>
                <p:cNvSpPr>
                  <a:spLocks/>
                </p:cNvSpPr>
                <p:nvPr/>
              </p:nvSpPr>
              <p:spPr bwMode="auto">
                <a:xfrm>
                  <a:off x="5270500" y="1550988"/>
                  <a:ext cx="95250" cy="95250"/>
                </a:xfrm>
                <a:custGeom>
                  <a:avLst/>
                  <a:gdLst>
                    <a:gd name="T0" fmla="*/ 14 w 28"/>
                    <a:gd name="T1" fmla="*/ 0 h 28"/>
                    <a:gd name="T2" fmla="*/ 0 w 28"/>
                    <a:gd name="T3" fmla="*/ 14 h 28"/>
                    <a:gd name="T4" fmla="*/ 0 w 28"/>
                    <a:gd name="T5" fmla="*/ 16 h 28"/>
                    <a:gd name="T6" fmla="*/ 3 w 28"/>
                    <a:gd name="T7" fmla="*/ 16 h 28"/>
                    <a:gd name="T8" fmla="*/ 3 w 28"/>
                    <a:gd name="T9" fmla="*/ 23 h 28"/>
                    <a:gd name="T10" fmla="*/ 14 w 28"/>
                    <a:gd name="T11" fmla="*/ 28 h 28"/>
                    <a:gd name="T12" fmla="*/ 28 w 28"/>
                    <a:gd name="T13" fmla="*/ 28 h 28"/>
                    <a:gd name="T14" fmla="*/ 28 w 28"/>
                    <a:gd name="T15" fmla="*/ 14 h 28"/>
                    <a:gd name="T16" fmla="*/ 14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4" y="0"/>
                      </a:moveTo>
                      <a:cubicBezTo>
                        <a:pt x="6" y="0"/>
                        <a:pt x="0" y="6"/>
                        <a:pt x="0" y="14"/>
                      </a:cubicBezTo>
                      <a:cubicBezTo>
                        <a:pt x="0" y="15"/>
                        <a:pt x="0" y="15"/>
                        <a:pt x="0" y="16"/>
                      </a:cubicBezTo>
                      <a:cubicBezTo>
                        <a:pt x="3" y="16"/>
                        <a:pt x="3" y="16"/>
                        <a:pt x="3" y="16"/>
                      </a:cubicBezTo>
                      <a:cubicBezTo>
                        <a:pt x="3" y="23"/>
                        <a:pt x="3" y="23"/>
                        <a:pt x="3" y="23"/>
                      </a:cubicBezTo>
                      <a:cubicBezTo>
                        <a:pt x="6" y="26"/>
                        <a:pt x="10" y="28"/>
                        <a:pt x="14" y="28"/>
                      </a:cubicBezTo>
                      <a:cubicBezTo>
                        <a:pt x="28" y="28"/>
                        <a:pt x="28" y="28"/>
                        <a:pt x="28" y="28"/>
                      </a:cubicBezTo>
                      <a:cubicBezTo>
                        <a:pt x="28" y="14"/>
                        <a:pt x="28" y="14"/>
                        <a:pt x="28" y="14"/>
                      </a:cubicBezTo>
                      <a:cubicBezTo>
                        <a:pt x="28" y="6"/>
                        <a:pt x="22" y="0"/>
                        <a:pt x="14"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0" name="Freeform 399">
                  <a:extLst>
                    <a:ext uri="{FF2B5EF4-FFF2-40B4-BE49-F238E27FC236}">
                      <a16:creationId xmlns:a16="http://schemas.microsoft.com/office/drawing/2014/main" id="{7A1F3FDB-DEB5-4810-8F52-4CE809A8C895}"/>
                    </a:ext>
                  </a:extLst>
                </p:cNvPr>
                <p:cNvSpPr>
                  <a:spLocks/>
                </p:cNvSpPr>
                <p:nvPr/>
              </p:nvSpPr>
              <p:spPr bwMode="auto">
                <a:xfrm>
                  <a:off x="5314950" y="1592263"/>
                  <a:ext cx="15875"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4" y="1"/>
                        <a:pt x="3"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1" name="Freeform 400">
                  <a:extLst>
                    <a:ext uri="{FF2B5EF4-FFF2-40B4-BE49-F238E27FC236}">
                      <a16:creationId xmlns:a16="http://schemas.microsoft.com/office/drawing/2014/main" id="{507EA6D1-9395-47DC-AE6C-A6F07E58C6DC}"/>
                    </a:ext>
                  </a:extLst>
                </p:cNvPr>
                <p:cNvSpPr>
                  <a:spLocks/>
                </p:cNvSpPr>
                <p:nvPr/>
              </p:nvSpPr>
              <p:spPr bwMode="auto">
                <a:xfrm>
                  <a:off x="5348288" y="1592263"/>
                  <a:ext cx="17463"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5" y="1"/>
                        <a:pt x="4"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2" name="Freeform 401">
                  <a:extLst>
                    <a:ext uri="{FF2B5EF4-FFF2-40B4-BE49-F238E27FC236}">
                      <a16:creationId xmlns:a16="http://schemas.microsoft.com/office/drawing/2014/main" id="{59AC22BF-4659-4314-84AE-AAA9F0F36CD1}"/>
                    </a:ext>
                  </a:extLst>
                </p:cNvPr>
                <p:cNvSpPr>
                  <a:spLocks/>
                </p:cNvSpPr>
                <p:nvPr/>
              </p:nvSpPr>
              <p:spPr bwMode="auto">
                <a:xfrm>
                  <a:off x="5335588" y="1612900"/>
                  <a:ext cx="9525" cy="3175"/>
                </a:xfrm>
                <a:custGeom>
                  <a:avLst/>
                  <a:gdLst>
                    <a:gd name="T0" fmla="*/ 0 w 3"/>
                    <a:gd name="T1" fmla="*/ 0 h 1"/>
                    <a:gd name="T2" fmla="*/ 2 w 3"/>
                    <a:gd name="T3" fmla="*/ 1 h 1"/>
                    <a:gd name="T4" fmla="*/ 3 w 3"/>
                    <a:gd name="T5" fmla="*/ 0 h 1"/>
                    <a:gd name="T6" fmla="*/ 0 w 3"/>
                    <a:gd name="T7" fmla="*/ 0 h 1"/>
                  </a:gdLst>
                  <a:ahLst/>
                  <a:cxnLst>
                    <a:cxn ang="0">
                      <a:pos x="T0" y="T1"/>
                    </a:cxn>
                    <a:cxn ang="0">
                      <a:pos x="T2" y="T3"/>
                    </a:cxn>
                    <a:cxn ang="0">
                      <a:pos x="T4" y="T5"/>
                    </a:cxn>
                    <a:cxn ang="0">
                      <a:pos x="T6" y="T7"/>
                    </a:cxn>
                  </a:cxnLst>
                  <a:rect l="0" t="0" r="r" b="b"/>
                  <a:pathLst>
                    <a:path w="3" h="1">
                      <a:moveTo>
                        <a:pt x="0" y="0"/>
                      </a:moveTo>
                      <a:cubicBezTo>
                        <a:pt x="0" y="1"/>
                        <a:pt x="1" y="1"/>
                        <a:pt x="2" y="1"/>
                      </a:cubicBezTo>
                      <a:cubicBezTo>
                        <a:pt x="2" y="1"/>
                        <a:pt x="3" y="1"/>
                        <a:pt x="3" y="0"/>
                      </a:cubicBezTo>
                      <a:lnTo>
                        <a:pt x="0"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3" name="Line 402">
                  <a:extLst>
                    <a:ext uri="{FF2B5EF4-FFF2-40B4-BE49-F238E27FC236}">
                      <a16:creationId xmlns:a16="http://schemas.microsoft.com/office/drawing/2014/main" id="{F9103121-D58D-4649-9CDF-9F58EEF4F700}"/>
                    </a:ext>
                  </a:extLst>
                </p:cNvPr>
                <p:cNvSpPr>
                  <a:spLocks noChangeShapeType="1"/>
                </p:cNvSpPr>
                <p:nvPr/>
              </p:nvSpPr>
              <p:spPr bwMode="auto">
                <a:xfrm>
                  <a:off x="5330825" y="1630363"/>
                  <a:ext cx="17463" cy="0"/>
                </a:xfrm>
                <a:prstGeom prst="line">
                  <a:avLst/>
                </a:prstGeom>
                <a:noFill/>
                <a:ln w="3175" cap="rnd">
                  <a:solidFill>
                    <a:srgbClr val="38A138"/>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74" name="Freeform 403">
                  <a:extLst>
                    <a:ext uri="{FF2B5EF4-FFF2-40B4-BE49-F238E27FC236}">
                      <a16:creationId xmlns:a16="http://schemas.microsoft.com/office/drawing/2014/main" id="{95F897EA-9183-4ABF-B0D7-E80FDE069B53}"/>
                    </a:ext>
                  </a:extLst>
                </p:cNvPr>
                <p:cNvSpPr>
                  <a:spLocks/>
                </p:cNvSpPr>
                <p:nvPr/>
              </p:nvSpPr>
              <p:spPr bwMode="auto">
                <a:xfrm>
                  <a:off x="5318125" y="1550988"/>
                  <a:ext cx="61913" cy="55563"/>
                </a:xfrm>
                <a:custGeom>
                  <a:avLst/>
                  <a:gdLst>
                    <a:gd name="T0" fmla="*/ 14 w 18"/>
                    <a:gd name="T1" fmla="*/ 16 h 16"/>
                    <a:gd name="T2" fmla="*/ 17 w 18"/>
                    <a:gd name="T3" fmla="*/ 16 h 16"/>
                    <a:gd name="T4" fmla="*/ 0 w 18"/>
                    <a:gd name="T5" fmla="*/ 0 h 16"/>
                    <a:gd name="T6" fmla="*/ 0 w 18"/>
                    <a:gd name="T7" fmla="*/ 7 h 16"/>
                    <a:gd name="T8" fmla="*/ 11 w 18"/>
                    <a:gd name="T9" fmla="*/ 7 h 16"/>
                    <a:gd name="T10" fmla="*/ 14 w 18"/>
                    <a:gd name="T11" fmla="*/ 13 h 16"/>
                    <a:gd name="T12" fmla="*/ 14 w 1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4" y="16"/>
                      </a:moveTo>
                      <a:cubicBezTo>
                        <a:pt x="17" y="16"/>
                        <a:pt x="17" y="16"/>
                        <a:pt x="17" y="16"/>
                      </a:cubicBezTo>
                      <a:cubicBezTo>
                        <a:pt x="17" y="16"/>
                        <a:pt x="18" y="0"/>
                        <a:pt x="0" y="0"/>
                      </a:cubicBezTo>
                      <a:cubicBezTo>
                        <a:pt x="0" y="4"/>
                        <a:pt x="0" y="7"/>
                        <a:pt x="0" y="7"/>
                      </a:cubicBezTo>
                      <a:cubicBezTo>
                        <a:pt x="11" y="7"/>
                        <a:pt x="11" y="7"/>
                        <a:pt x="11" y="7"/>
                      </a:cubicBezTo>
                      <a:cubicBezTo>
                        <a:pt x="14" y="13"/>
                        <a:pt x="14" y="13"/>
                        <a:pt x="14" y="13"/>
                      </a:cubicBezTo>
                      <a:lnTo>
                        <a:pt x="14" y="1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grpSp>
            <p:nvGrpSpPr>
              <p:cNvPr id="40" name="Group 39">
                <a:extLst>
                  <a:ext uri="{FF2B5EF4-FFF2-40B4-BE49-F238E27FC236}">
                    <a16:creationId xmlns:a16="http://schemas.microsoft.com/office/drawing/2014/main" id="{B5FB8A8F-0FDF-4397-91FA-A4D90F0A28F9}"/>
                  </a:ext>
                </a:extLst>
              </p:cNvPr>
              <p:cNvGrpSpPr/>
              <p:nvPr/>
            </p:nvGrpSpPr>
            <p:grpSpPr>
              <a:xfrm>
                <a:off x="2296146" y="2025362"/>
                <a:ext cx="630238" cy="300038"/>
                <a:chOff x="5002213" y="1455738"/>
                <a:chExt cx="630238" cy="300038"/>
              </a:xfrm>
            </p:grpSpPr>
            <p:sp>
              <p:nvSpPr>
                <p:cNvPr id="41" name="Rectangle 40">
                  <a:extLst>
                    <a:ext uri="{FF2B5EF4-FFF2-40B4-BE49-F238E27FC236}">
                      <a16:creationId xmlns:a16="http://schemas.microsoft.com/office/drawing/2014/main" id="{6E482607-4C72-49A4-A285-3161CFB8AE82}"/>
                    </a:ext>
                  </a:extLst>
                </p:cNvPr>
                <p:cNvSpPr>
                  <a:spLocks noChangeArrowheads="1"/>
                </p:cNvSpPr>
                <p:nvPr/>
              </p:nvSpPr>
              <p:spPr bwMode="auto">
                <a:xfrm>
                  <a:off x="5002213" y="1455738"/>
                  <a:ext cx="630238" cy="3000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2" name="Oval 41">
                  <a:extLst>
                    <a:ext uri="{FF2B5EF4-FFF2-40B4-BE49-F238E27FC236}">
                      <a16:creationId xmlns:a16="http://schemas.microsoft.com/office/drawing/2014/main" id="{8A49C6DE-D0CE-4307-B797-5D776A5ABA97}"/>
                    </a:ext>
                  </a:extLst>
                </p:cNvPr>
                <p:cNvSpPr>
                  <a:spLocks noChangeArrowheads="1"/>
                </p:cNvSpPr>
                <p:nvPr/>
              </p:nvSpPr>
              <p:spPr bwMode="auto">
                <a:xfrm>
                  <a:off x="5241925" y="1500188"/>
                  <a:ext cx="150813" cy="211138"/>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3" name="Rectangle 42">
                  <a:extLst>
                    <a:ext uri="{FF2B5EF4-FFF2-40B4-BE49-F238E27FC236}">
                      <a16:creationId xmlns:a16="http://schemas.microsoft.com/office/drawing/2014/main" id="{319E6C5C-7229-4694-B83F-3ACA24E5B458}"/>
                    </a:ext>
                  </a:extLst>
                </p:cNvPr>
                <p:cNvSpPr>
                  <a:spLocks noChangeArrowheads="1"/>
                </p:cNvSpPr>
                <p:nvPr/>
              </p:nvSpPr>
              <p:spPr bwMode="auto">
                <a:xfrm>
                  <a:off x="5030788" y="1479550"/>
                  <a:ext cx="571500" cy="252413"/>
                </a:xfrm>
                <a:prstGeom prst="rect">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4" name="Oval 43">
                  <a:extLst>
                    <a:ext uri="{FF2B5EF4-FFF2-40B4-BE49-F238E27FC236}">
                      <a16:creationId xmlns:a16="http://schemas.microsoft.com/office/drawing/2014/main" id="{8F1E669F-2729-411A-A9EE-DE8065175F36}"/>
                    </a:ext>
                  </a:extLst>
                </p:cNvPr>
                <p:cNvSpPr>
                  <a:spLocks noChangeArrowheads="1"/>
                </p:cNvSpPr>
                <p:nvPr/>
              </p:nvSpPr>
              <p:spPr bwMode="auto">
                <a:xfrm>
                  <a:off x="5051425"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5" name="Oval 44">
                  <a:extLst>
                    <a:ext uri="{FF2B5EF4-FFF2-40B4-BE49-F238E27FC236}">
                      <a16:creationId xmlns:a16="http://schemas.microsoft.com/office/drawing/2014/main" id="{A94DAAD4-286C-4B2D-A485-BA9FF050C244}"/>
                    </a:ext>
                  </a:extLst>
                </p:cNvPr>
                <p:cNvSpPr>
                  <a:spLocks noChangeArrowheads="1"/>
                </p:cNvSpPr>
                <p:nvPr/>
              </p:nvSpPr>
              <p:spPr bwMode="auto">
                <a:xfrm>
                  <a:off x="5051425"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6" name="Oval 45">
                  <a:extLst>
                    <a:ext uri="{FF2B5EF4-FFF2-40B4-BE49-F238E27FC236}">
                      <a16:creationId xmlns:a16="http://schemas.microsoft.com/office/drawing/2014/main" id="{2E8CEE9D-11C6-4636-A866-1E13DC7AC3D6}"/>
                    </a:ext>
                  </a:extLst>
                </p:cNvPr>
                <p:cNvSpPr>
                  <a:spLocks noChangeArrowheads="1"/>
                </p:cNvSpPr>
                <p:nvPr/>
              </p:nvSpPr>
              <p:spPr bwMode="auto">
                <a:xfrm>
                  <a:off x="5537200" y="1500188"/>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7" name="Oval 46">
                  <a:extLst>
                    <a:ext uri="{FF2B5EF4-FFF2-40B4-BE49-F238E27FC236}">
                      <a16:creationId xmlns:a16="http://schemas.microsoft.com/office/drawing/2014/main" id="{2AD4993C-C84A-4150-B4DF-8B7485B27307}"/>
                    </a:ext>
                  </a:extLst>
                </p:cNvPr>
                <p:cNvSpPr>
                  <a:spLocks noChangeArrowheads="1"/>
                </p:cNvSpPr>
                <p:nvPr/>
              </p:nvSpPr>
              <p:spPr bwMode="auto">
                <a:xfrm>
                  <a:off x="5537200" y="1643063"/>
                  <a:ext cx="47625" cy="68263"/>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8" name="Rectangle 47">
                  <a:extLst>
                    <a:ext uri="{FF2B5EF4-FFF2-40B4-BE49-F238E27FC236}">
                      <a16:creationId xmlns:a16="http://schemas.microsoft.com/office/drawing/2014/main" id="{135E1C86-CAF9-47B6-B504-FF2D11C3EC4D}"/>
                    </a:ext>
                  </a:extLst>
                </p:cNvPr>
                <p:cNvSpPr>
                  <a:spLocks noChangeArrowheads="1"/>
                </p:cNvSpPr>
                <p:nvPr/>
              </p:nvSpPr>
              <p:spPr bwMode="auto">
                <a:xfrm>
                  <a:off x="5214938" y="1701800"/>
                  <a:ext cx="201613" cy="30163"/>
                </a:xfrm>
                <a:prstGeom prst="rect">
                  <a:avLst/>
                </a:prstGeom>
                <a:solidFill>
                  <a:srgbClr val="0070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49" name="Oval 48">
                  <a:extLst>
                    <a:ext uri="{FF2B5EF4-FFF2-40B4-BE49-F238E27FC236}">
                      <a16:creationId xmlns:a16="http://schemas.microsoft.com/office/drawing/2014/main" id="{AF1ACBEE-9CF1-4115-8909-96422C04ED42}"/>
                    </a:ext>
                  </a:extLst>
                </p:cNvPr>
                <p:cNvSpPr>
                  <a:spLocks noChangeArrowheads="1"/>
                </p:cNvSpPr>
                <p:nvPr/>
              </p:nvSpPr>
              <p:spPr bwMode="auto">
                <a:xfrm>
                  <a:off x="5129213" y="1579563"/>
                  <a:ext cx="55563" cy="53975"/>
                </a:xfrm>
                <a:prstGeom prst="ellipse">
                  <a:avLst/>
                </a:prstGeom>
                <a:noFill/>
                <a:ln w="9525" cap="flat">
                  <a:solidFill>
                    <a:srgbClr val="38A1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0" name="Oval 49">
                  <a:extLst>
                    <a:ext uri="{FF2B5EF4-FFF2-40B4-BE49-F238E27FC236}">
                      <a16:creationId xmlns:a16="http://schemas.microsoft.com/office/drawing/2014/main" id="{3DF1B135-8ACC-401C-A388-2C2E85F139ED}"/>
                    </a:ext>
                  </a:extLst>
                </p:cNvPr>
                <p:cNvSpPr>
                  <a:spLocks noChangeArrowheads="1"/>
                </p:cNvSpPr>
                <p:nvPr/>
              </p:nvSpPr>
              <p:spPr bwMode="auto">
                <a:xfrm>
                  <a:off x="5448300" y="1579563"/>
                  <a:ext cx="53975" cy="53975"/>
                </a:xfrm>
                <a:prstGeom prst="ellipse">
                  <a:avLst/>
                </a:pr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1" name="Freeform 397">
                  <a:extLst>
                    <a:ext uri="{FF2B5EF4-FFF2-40B4-BE49-F238E27FC236}">
                      <a16:creationId xmlns:a16="http://schemas.microsoft.com/office/drawing/2014/main" id="{27D16EB1-888B-46C4-B443-437FE14F2EE2}"/>
                    </a:ext>
                  </a:extLst>
                </p:cNvPr>
                <p:cNvSpPr>
                  <a:spLocks/>
                </p:cNvSpPr>
                <p:nvPr/>
              </p:nvSpPr>
              <p:spPr bwMode="auto">
                <a:xfrm>
                  <a:off x="5300663" y="1639888"/>
                  <a:ext cx="68263" cy="61913"/>
                </a:xfrm>
                <a:custGeom>
                  <a:avLst/>
                  <a:gdLst>
                    <a:gd name="T0" fmla="*/ 3 w 20"/>
                    <a:gd name="T1" fmla="*/ 0 h 18"/>
                    <a:gd name="T2" fmla="*/ 0 w 20"/>
                    <a:gd name="T3" fmla="*/ 0 h 18"/>
                    <a:gd name="T4" fmla="*/ 0 w 20"/>
                    <a:gd name="T5" fmla="*/ 1 h 18"/>
                    <a:gd name="T6" fmla="*/ 12 w 20"/>
                    <a:gd name="T7" fmla="*/ 18 h 18"/>
                    <a:gd name="T8" fmla="*/ 20 w 20"/>
                    <a:gd name="T9" fmla="*/ 18 h 18"/>
                    <a:gd name="T10" fmla="*/ 3 w 20"/>
                    <a:gd name="T11" fmla="*/ 0 h 18"/>
                  </a:gdLst>
                  <a:ahLst/>
                  <a:cxnLst>
                    <a:cxn ang="0">
                      <a:pos x="T0" y="T1"/>
                    </a:cxn>
                    <a:cxn ang="0">
                      <a:pos x="T2" y="T3"/>
                    </a:cxn>
                    <a:cxn ang="0">
                      <a:pos x="T4" y="T5"/>
                    </a:cxn>
                    <a:cxn ang="0">
                      <a:pos x="T6" y="T7"/>
                    </a:cxn>
                    <a:cxn ang="0">
                      <a:pos x="T8" y="T9"/>
                    </a:cxn>
                    <a:cxn ang="0">
                      <a:pos x="T10" y="T11"/>
                    </a:cxn>
                  </a:cxnLst>
                  <a:rect l="0" t="0" r="r" b="b"/>
                  <a:pathLst>
                    <a:path w="20" h="18">
                      <a:moveTo>
                        <a:pt x="3" y="0"/>
                      </a:moveTo>
                      <a:cubicBezTo>
                        <a:pt x="0" y="0"/>
                        <a:pt x="0" y="0"/>
                        <a:pt x="0" y="0"/>
                      </a:cubicBezTo>
                      <a:cubicBezTo>
                        <a:pt x="0" y="1"/>
                        <a:pt x="0" y="1"/>
                        <a:pt x="0" y="1"/>
                      </a:cubicBezTo>
                      <a:cubicBezTo>
                        <a:pt x="7" y="3"/>
                        <a:pt x="12" y="10"/>
                        <a:pt x="12" y="18"/>
                      </a:cubicBezTo>
                      <a:cubicBezTo>
                        <a:pt x="20" y="18"/>
                        <a:pt x="20" y="18"/>
                        <a:pt x="20" y="18"/>
                      </a:cubicBezTo>
                      <a:cubicBezTo>
                        <a:pt x="20" y="8"/>
                        <a:pt x="13" y="0"/>
                        <a:pt x="3"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2" name="Freeform 398">
                  <a:extLst>
                    <a:ext uri="{FF2B5EF4-FFF2-40B4-BE49-F238E27FC236}">
                      <a16:creationId xmlns:a16="http://schemas.microsoft.com/office/drawing/2014/main" id="{323BCDB6-8C24-4A59-BE8C-88D3E295B592}"/>
                    </a:ext>
                  </a:extLst>
                </p:cNvPr>
                <p:cNvSpPr>
                  <a:spLocks/>
                </p:cNvSpPr>
                <p:nvPr/>
              </p:nvSpPr>
              <p:spPr bwMode="auto">
                <a:xfrm>
                  <a:off x="5270500" y="1550988"/>
                  <a:ext cx="95250" cy="95250"/>
                </a:xfrm>
                <a:custGeom>
                  <a:avLst/>
                  <a:gdLst>
                    <a:gd name="T0" fmla="*/ 14 w 28"/>
                    <a:gd name="T1" fmla="*/ 0 h 28"/>
                    <a:gd name="T2" fmla="*/ 0 w 28"/>
                    <a:gd name="T3" fmla="*/ 14 h 28"/>
                    <a:gd name="T4" fmla="*/ 0 w 28"/>
                    <a:gd name="T5" fmla="*/ 16 h 28"/>
                    <a:gd name="T6" fmla="*/ 3 w 28"/>
                    <a:gd name="T7" fmla="*/ 16 h 28"/>
                    <a:gd name="T8" fmla="*/ 3 w 28"/>
                    <a:gd name="T9" fmla="*/ 23 h 28"/>
                    <a:gd name="T10" fmla="*/ 14 w 28"/>
                    <a:gd name="T11" fmla="*/ 28 h 28"/>
                    <a:gd name="T12" fmla="*/ 28 w 28"/>
                    <a:gd name="T13" fmla="*/ 28 h 28"/>
                    <a:gd name="T14" fmla="*/ 28 w 28"/>
                    <a:gd name="T15" fmla="*/ 14 h 28"/>
                    <a:gd name="T16" fmla="*/ 14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4" y="0"/>
                      </a:moveTo>
                      <a:cubicBezTo>
                        <a:pt x="6" y="0"/>
                        <a:pt x="0" y="6"/>
                        <a:pt x="0" y="14"/>
                      </a:cubicBezTo>
                      <a:cubicBezTo>
                        <a:pt x="0" y="15"/>
                        <a:pt x="0" y="15"/>
                        <a:pt x="0" y="16"/>
                      </a:cubicBezTo>
                      <a:cubicBezTo>
                        <a:pt x="3" y="16"/>
                        <a:pt x="3" y="16"/>
                        <a:pt x="3" y="16"/>
                      </a:cubicBezTo>
                      <a:cubicBezTo>
                        <a:pt x="3" y="23"/>
                        <a:pt x="3" y="23"/>
                        <a:pt x="3" y="23"/>
                      </a:cubicBezTo>
                      <a:cubicBezTo>
                        <a:pt x="6" y="26"/>
                        <a:pt x="10" y="28"/>
                        <a:pt x="14" y="28"/>
                      </a:cubicBezTo>
                      <a:cubicBezTo>
                        <a:pt x="28" y="28"/>
                        <a:pt x="28" y="28"/>
                        <a:pt x="28" y="28"/>
                      </a:cubicBezTo>
                      <a:cubicBezTo>
                        <a:pt x="28" y="14"/>
                        <a:pt x="28" y="14"/>
                        <a:pt x="28" y="14"/>
                      </a:cubicBezTo>
                      <a:cubicBezTo>
                        <a:pt x="28" y="6"/>
                        <a:pt x="22" y="0"/>
                        <a:pt x="14"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3" name="Freeform 399">
                  <a:extLst>
                    <a:ext uri="{FF2B5EF4-FFF2-40B4-BE49-F238E27FC236}">
                      <a16:creationId xmlns:a16="http://schemas.microsoft.com/office/drawing/2014/main" id="{E1B21E8A-D561-4558-BD5C-76E403D1D60C}"/>
                    </a:ext>
                  </a:extLst>
                </p:cNvPr>
                <p:cNvSpPr>
                  <a:spLocks/>
                </p:cNvSpPr>
                <p:nvPr/>
              </p:nvSpPr>
              <p:spPr bwMode="auto">
                <a:xfrm>
                  <a:off x="5314950" y="1592263"/>
                  <a:ext cx="15875"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4" y="1"/>
                        <a:pt x="3"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4" name="Freeform 400">
                  <a:extLst>
                    <a:ext uri="{FF2B5EF4-FFF2-40B4-BE49-F238E27FC236}">
                      <a16:creationId xmlns:a16="http://schemas.microsoft.com/office/drawing/2014/main" id="{2AF1CEE2-7615-4B33-A163-B6C25927C541}"/>
                    </a:ext>
                  </a:extLst>
                </p:cNvPr>
                <p:cNvSpPr>
                  <a:spLocks/>
                </p:cNvSpPr>
                <p:nvPr/>
              </p:nvSpPr>
              <p:spPr bwMode="auto">
                <a:xfrm>
                  <a:off x="5348288" y="1592263"/>
                  <a:ext cx="17463" cy="6350"/>
                </a:xfrm>
                <a:custGeom>
                  <a:avLst/>
                  <a:gdLst>
                    <a:gd name="T0" fmla="*/ 5 w 5"/>
                    <a:gd name="T1" fmla="*/ 2 h 2"/>
                    <a:gd name="T2" fmla="*/ 2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cubicBezTo>
                        <a:pt x="5" y="1"/>
                        <a:pt x="4" y="0"/>
                        <a:pt x="2" y="0"/>
                      </a:cubicBezTo>
                      <a:cubicBezTo>
                        <a:pt x="1" y="0"/>
                        <a:pt x="0" y="1"/>
                        <a:pt x="0" y="2"/>
                      </a:cubicBezTo>
                      <a:lnTo>
                        <a:pt x="5" y="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5" name="Freeform 401">
                  <a:extLst>
                    <a:ext uri="{FF2B5EF4-FFF2-40B4-BE49-F238E27FC236}">
                      <a16:creationId xmlns:a16="http://schemas.microsoft.com/office/drawing/2014/main" id="{5F793356-71DF-4112-93E2-DB6B10A37D16}"/>
                    </a:ext>
                  </a:extLst>
                </p:cNvPr>
                <p:cNvSpPr>
                  <a:spLocks/>
                </p:cNvSpPr>
                <p:nvPr/>
              </p:nvSpPr>
              <p:spPr bwMode="auto">
                <a:xfrm>
                  <a:off x="5335588" y="1612900"/>
                  <a:ext cx="9525" cy="3175"/>
                </a:xfrm>
                <a:custGeom>
                  <a:avLst/>
                  <a:gdLst>
                    <a:gd name="T0" fmla="*/ 0 w 3"/>
                    <a:gd name="T1" fmla="*/ 0 h 1"/>
                    <a:gd name="T2" fmla="*/ 2 w 3"/>
                    <a:gd name="T3" fmla="*/ 1 h 1"/>
                    <a:gd name="T4" fmla="*/ 3 w 3"/>
                    <a:gd name="T5" fmla="*/ 0 h 1"/>
                    <a:gd name="T6" fmla="*/ 0 w 3"/>
                    <a:gd name="T7" fmla="*/ 0 h 1"/>
                  </a:gdLst>
                  <a:ahLst/>
                  <a:cxnLst>
                    <a:cxn ang="0">
                      <a:pos x="T0" y="T1"/>
                    </a:cxn>
                    <a:cxn ang="0">
                      <a:pos x="T2" y="T3"/>
                    </a:cxn>
                    <a:cxn ang="0">
                      <a:pos x="T4" y="T5"/>
                    </a:cxn>
                    <a:cxn ang="0">
                      <a:pos x="T6" y="T7"/>
                    </a:cxn>
                  </a:cxnLst>
                  <a:rect l="0" t="0" r="r" b="b"/>
                  <a:pathLst>
                    <a:path w="3" h="1">
                      <a:moveTo>
                        <a:pt x="0" y="0"/>
                      </a:moveTo>
                      <a:cubicBezTo>
                        <a:pt x="0" y="1"/>
                        <a:pt x="1" y="1"/>
                        <a:pt x="2" y="1"/>
                      </a:cubicBezTo>
                      <a:cubicBezTo>
                        <a:pt x="2" y="1"/>
                        <a:pt x="3" y="1"/>
                        <a:pt x="3" y="0"/>
                      </a:cubicBezTo>
                      <a:lnTo>
                        <a:pt x="0"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6" name="Line 402">
                  <a:extLst>
                    <a:ext uri="{FF2B5EF4-FFF2-40B4-BE49-F238E27FC236}">
                      <a16:creationId xmlns:a16="http://schemas.microsoft.com/office/drawing/2014/main" id="{6A691F41-2313-410C-9B3A-5AB2DAEF66E4}"/>
                    </a:ext>
                  </a:extLst>
                </p:cNvPr>
                <p:cNvSpPr>
                  <a:spLocks noChangeShapeType="1"/>
                </p:cNvSpPr>
                <p:nvPr/>
              </p:nvSpPr>
              <p:spPr bwMode="auto">
                <a:xfrm>
                  <a:off x="5330825" y="1630363"/>
                  <a:ext cx="17463" cy="0"/>
                </a:xfrm>
                <a:prstGeom prst="line">
                  <a:avLst/>
                </a:prstGeom>
                <a:noFill/>
                <a:ln w="3175" cap="rnd">
                  <a:solidFill>
                    <a:srgbClr val="38A138"/>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57" name="Freeform 403">
                  <a:extLst>
                    <a:ext uri="{FF2B5EF4-FFF2-40B4-BE49-F238E27FC236}">
                      <a16:creationId xmlns:a16="http://schemas.microsoft.com/office/drawing/2014/main" id="{BB8E0BC0-9197-49BF-AEC3-B70C5165B6FF}"/>
                    </a:ext>
                  </a:extLst>
                </p:cNvPr>
                <p:cNvSpPr>
                  <a:spLocks/>
                </p:cNvSpPr>
                <p:nvPr/>
              </p:nvSpPr>
              <p:spPr bwMode="auto">
                <a:xfrm>
                  <a:off x="5318125" y="1550988"/>
                  <a:ext cx="61913" cy="55563"/>
                </a:xfrm>
                <a:custGeom>
                  <a:avLst/>
                  <a:gdLst>
                    <a:gd name="T0" fmla="*/ 14 w 18"/>
                    <a:gd name="T1" fmla="*/ 16 h 16"/>
                    <a:gd name="T2" fmla="*/ 17 w 18"/>
                    <a:gd name="T3" fmla="*/ 16 h 16"/>
                    <a:gd name="T4" fmla="*/ 0 w 18"/>
                    <a:gd name="T5" fmla="*/ 0 h 16"/>
                    <a:gd name="T6" fmla="*/ 0 w 18"/>
                    <a:gd name="T7" fmla="*/ 7 h 16"/>
                    <a:gd name="T8" fmla="*/ 11 w 18"/>
                    <a:gd name="T9" fmla="*/ 7 h 16"/>
                    <a:gd name="T10" fmla="*/ 14 w 18"/>
                    <a:gd name="T11" fmla="*/ 13 h 16"/>
                    <a:gd name="T12" fmla="*/ 14 w 1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4" y="16"/>
                      </a:moveTo>
                      <a:cubicBezTo>
                        <a:pt x="17" y="16"/>
                        <a:pt x="17" y="16"/>
                        <a:pt x="17" y="16"/>
                      </a:cubicBezTo>
                      <a:cubicBezTo>
                        <a:pt x="17" y="16"/>
                        <a:pt x="18" y="0"/>
                        <a:pt x="0" y="0"/>
                      </a:cubicBezTo>
                      <a:cubicBezTo>
                        <a:pt x="0" y="4"/>
                        <a:pt x="0" y="7"/>
                        <a:pt x="0" y="7"/>
                      </a:cubicBezTo>
                      <a:cubicBezTo>
                        <a:pt x="11" y="7"/>
                        <a:pt x="11" y="7"/>
                        <a:pt x="11" y="7"/>
                      </a:cubicBezTo>
                      <a:cubicBezTo>
                        <a:pt x="14" y="13"/>
                        <a:pt x="14" y="13"/>
                        <a:pt x="14" y="13"/>
                      </a:cubicBezTo>
                      <a:lnTo>
                        <a:pt x="14" y="1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grpSp>
        <p:pic>
          <p:nvPicPr>
            <p:cNvPr id="37" name="Picture 36">
              <a:extLst>
                <a:ext uri="{FF2B5EF4-FFF2-40B4-BE49-F238E27FC236}">
                  <a16:creationId xmlns:a16="http://schemas.microsoft.com/office/drawing/2014/main" id="{1E30A8D4-5ADA-43C9-99D0-FE3A49ED1741}"/>
                </a:ext>
              </a:extLst>
            </p:cNvPr>
            <p:cNvPicPr>
              <a:picLocks noChangeAspect="1"/>
            </p:cNvPicPr>
            <p:nvPr/>
          </p:nvPicPr>
          <p:blipFill>
            <a:blip r:embed="rId4"/>
            <a:stretch>
              <a:fillRect/>
            </a:stretch>
          </p:blipFill>
          <p:spPr>
            <a:xfrm>
              <a:off x="2435241" y="2064178"/>
              <a:ext cx="991809" cy="452404"/>
            </a:xfrm>
            <a:prstGeom prst="rect">
              <a:avLst/>
            </a:prstGeom>
          </p:spPr>
        </p:pic>
      </p:grpSp>
      <p:pic>
        <p:nvPicPr>
          <p:cNvPr id="92" name="Picture 91">
            <a:extLst>
              <a:ext uri="{FF2B5EF4-FFF2-40B4-BE49-F238E27FC236}">
                <a16:creationId xmlns:a16="http://schemas.microsoft.com/office/drawing/2014/main" id="{1A2488D0-7978-4775-AB88-24D4E91641D6}"/>
              </a:ext>
            </a:extLst>
          </p:cNvPr>
          <p:cNvPicPr>
            <a:picLocks noChangeAspect="1"/>
          </p:cNvPicPr>
          <p:nvPr/>
        </p:nvPicPr>
        <p:blipFill>
          <a:blip r:embed="rId5"/>
          <a:stretch>
            <a:fillRect/>
          </a:stretch>
        </p:blipFill>
        <p:spPr>
          <a:xfrm>
            <a:off x="9991182" y="2049360"/>
            <a:ext cx="1055983" cy="1066648"/>
          </a:xfrm>
          <a:prstGeom prst="rect">
            <a:avLst/>
          </a:prstGeom>
        </p:spPr>
      </p:pic>
      <p:grpSp>
        <p:nvGrpSpPr>
          <p:cNvPr id="93" name="Group 92">
            <a:extLst>
              <a:ext uri="{FF2B5EF4-FFF2-40B4-BE49-F238E27FC236}">
                <a16:creationId xmlns:a16="http://schemas.microsoft.com/office/drawing/2014/main" id="{3F132D25-EDD0-409A-A8DB-C12A80D22D10}"/>
              </a:ext>
            </a:extLst>
          </p:cNvPr>
          <p:cNvGrpSpPr/>
          <p:nvPr/>
        </p:nvGrpSpPr>
        <p:grpSpPr>
          <a:xfrm>
            <a:off x="6530754" y="4321568"/>
            <a:ext cx="1552248" cy="1173501"/>
            <a:chOff x="1568450" y="4868199"/>
            <a:chExt cx="2206298" cy="1446875"/>
          </a:xfrm>
        </p:grpSpPr>
        <p:sp>
          <p:nvSpPr>
            <p:cNvPr id="94" name="Freeform 86">
              <a:extLst>
                <a:ext uri="{FF2B5EF4-FFF2-40B4-BE49-F238E27FC236}">
                  <a16:creationId xmlns:a16="http://schemas.microsoft.com/office/drawing/2014/main" id="{144BDD99-79FB-4855-88EC-D919DF327709}"/>
                </a:ext>
              </a:extLst>
            </p:cNvPr>
            <p:cNvSpPr/>
            <p:nvPr/>
          </p:nvSpPr>
          <p:spPr bwMode="auto">
            <a:xfrm>
              <a:off x="1568450" y="4868200"/>
              <a:ext cx="2206298" cy="1445980"/>
            </a:xfrm>
            <a:custGeom>
              <a:avLst/>
              <a:gdLst>
                <a:gd name="connsiteX0" fmla="*/ 56823 w 2206298"/>
                <a:gd name="connsiteY0" fmla="*/ 56225 h 1445980"/>
                <a:gd name="connsiteX1" fmla="*/ 56823 w 2206298"/>
                <a:gd name="connsiteY1" fmla="*/ 1389755 h 1445980"/>
                <a:gd name="connsiteX2" fmla="*/ 2149475 w 2206298"/>
                <a:gd name="connsiteY2" fmla="*/ 1389755 h 1445980"/>
                <a:gd name="connsiteX3" fmla="*/ 2149475 w 2206298"/>
                <a:gd name="connsiteY3" fmla="*/ 56225 h 1445980"/>
                <a:gd name="connsiteX4" fmla="*/ 0 w 2206298"/>
                <a:gd name="connsiteY4" fmla="*/ 0 h 1445980"/>
                <a:gd name="connsiteX5" fmla="*/ 2206298 w 2206298"/>
                <a:gd name="connsiteY5" fmla="*/ 0 h 1445980"/>
                <a:gd name="connsiteX6" fmla="*/ 2206298 w 2206298"/>
                <a:gd name="connsiteY6" fmla="*/ 1445980 h 1445980"/>
                <a:gd name="connsiteX7" fmla="*/ 0 w 2206298"/>
                <a:gd name="connsiteY7" fmla="*/ 1445980 h 144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298" h="1445980">
                  <a:moveTo>
                    <a:pt x="56823" y="56225"/>
                  </a:moveTo>
                  <a:lnTo>
                    <a:pt x="56823" y="1389755"/>
                  </a:lnTo>
                  <a:lnTo>
                    <a:pt x="2149475" y="1389755"/>
                  </a:lnTo>
                  <a:lnTo>
                    <a:pt x="2149475" y="56225"/>
                  </a:lnTo>
                  <a:close/>
                  <a:moveTo>
                    <a:pt x="0" y="0"/>
                  </a:moveTo>
                  <a:lnTo>
                    <a:pt x="2206298" y="0"/>
                  </a:lnTo>
                  <a:lnTo>
                    <a:pt x="2206298" y="1445980"/>
                  </a:lnTo>
                  <a:lnTo>
                    <a:pt x="0" y="1445980"/>
                  </a:lnTo>
                  <a:close/>
                </a:path>
              </a:pathLst>
            </a:cu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5" name="Freeform 87">
              <a:extLst>
                <a:ext uri="{FF2B5EF4-FFF2-40B4-BE49-F238E27FC236}">
                  <a16:creationId xmlns:a16="http://schemas.microsoft.com/office/drawing/2014/main" id="{E665049C-B25E-46B7-87F5-27B15DBE3CDD}"/>
                </a:ext>
              </a:extLst>
            </p:cNvPr>
            <p:cNvSpPr/>
            <p:nvPr/>
          </p:nvSpPr>
          <p:spPr bwMode="auto">
            <a:xfrm>
              <a:off x="1742208" y="5040792"/>
              <a:ext cx="1858783" cy="1100796"/>
            </a:xfrm>
            <a:custGeom>
              <a:avLst/>
              <a:gdLst>
                <a:gd name="connsiteX0" fmla="*/ 0 w 1858783"/>
                <a:gd name="connsiteY0" fmla="*/ 967202 h 1100796"/>
                <a:gd name="connsiteX1" fmla="*/ 1858783 w 1858783"/>
                <a:gd name="connsiteY1" fmla="*/ 967202 h 1100796"/>
                <a:gd name="connsiteX2" fmla="*/ 1858783 w 1858783"/>
                <a:gd name="connsiteY2" fmla="*/ 1100796 h 1100796"/>
                <a:gd name="connsiteX3" fmla="*/ 0 w 1858783"/>
                <a:gd name="connsiteY3" fmla="*/ 1100796 h 1100796"/>
                <a:gd name="connsiteX4" fmla="*/ 0 w 1858783"/>
                <a:gd name="connsiteY4" fmla="*/ 725403 h 1100796"/>
                <a:gd name="connsiteX5" fmla="*/ 1858783 w 1858783"/>
                <a:gd name="connsiteY5" fmla="*/ 725403 h 1100796"/>
                <a:gd name="connsiteX6" fmla="*/ 1858783 w 1858783"/>
                <a:gd name="connsiteY6" fmla="*/ 858997 h 1100796"/>
                <a:gd name="connsiteX7" fmla="*/ 0 w 1858783"/>
                <a:gd name="connsiteY7" fmla="*/ 858997 h 1100796"/>
                <a:gd name="connsiteX8" fmla="*/ 0 w 1858783"/>
                <a:gd name="connsiteY8" fmla="*/ 483602 h 1100796"/>
                <a:gd name="connsiteX9" fmla="*/ 1858783 w 1858783"/>
                <a:gd name="connsiteY9" fmla="*/ 483602 h 1100796"/>
                <a:gd name="connsiteX10" fmla="*/ 1858783 w 1858783"/>
                <a:gd name="connsiteY10" fmla="*/ 617196 h 1100796"/>
                <a:gd name="connsiteX11" fmla="*/ 0 w 1858783"/>
                <a:gd name="connsiteY11" fmla="*/ 617196 h 1100796"/>
                <a:gd name="connsiteX12" fmla="*/ 0 w 1858783"/>
                <a:gd name="connsiteY12" fmla="*/ 241801 h 1100796"/>
                <a:gd name="connsiteX13" fmla="*/ 1858783 w 1858783"/>
                <a:gd name="connsiteY13" fmla="*/ 241801 h 1100796"/>
                <a:gd name="connsiteX14" fmla="*/ 1858783 w 1858783"/>
                <a:gd name="connsiteY14" fmla="*/ 375395 h 1100796"/>
                <a:gd name="connsiteX15" fmla="*/ 0 w 1858783"/>
                <a:gd name="connsiteY15" fmla="*/ 375395 h 1100796"/>
                <a:gd name="connsiteX16" fmla="*/ 0 w 1858783"/>
                <a:gd name="connsiteY16" fmla="*/ 0 h 1100796"/>
                <a:gd name="connsiteX17" fmla="*/ 1858783 w 1858783"/>
                <a:gd name="connsiteY17" fmla="*/ 0 h 1100796"/>
                <a:gd name="connsiteX18" fmla="*/ 1858783 w 1858783"/>
                <a:gd name="connsiteY18" fmla="*/ 133594 h 1100796"/>
                <a:gd name="connsiteX19" fmla="*/ 0 w 1858783"/>
                <a:gd name="connsiteY19" fmla="*/ 133594 h 110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8783" h="1100796">
                  <a:moveTo>
                    <a:pt x="0" y="967202"/>
                  </a:moveTo>
                  <a:lnTo>
                    <a:pt x="1858783" y="967202"/>
                  </a:lnTo>
                  <a:lnTo>
                    <a:pt x="1858783" y="1100796"/>
                  </a:lnTo>
                  <a:lnTo>
                    <a:pt x="0" y="1100796"/>
                  </a:lnTo>
                  <a:close/>
                  <a:moveTo>
                    <a:pt x="0" y="725403"/>
                  </a:moveTo>
                  <a:lnTo>
                    <a:pt x="1858783" y="725403"/>
                  </a:lnTo>
                  <a:lnTo>
                    <a:pt x="1858783" y="858997"/>
                  </a:lnTo>
                  <a:lnTo>
                    <a:pt x="0" y="858997"/>
                  </a:lnTo>
                  <a:close/>
                  <a:moveTo>
                    <a:pt x="0" y="483602"/>
                  </a:moveTo>
                  <a:lnTo>
                    <a:pt x="1858783" y="483602"/>
                  </a:lnTo>
                  <a:lnTo>
                    <a:pt x="1858783" y="617196"/>
                  </a:lnTo>
                  <a:lnTo>
                    <a:pt x="0" y="617196"/>
                  </a:lnTo>
                  <a:close/>
                  <a:moveTo>
                    <a:pt x="0" y="241801"/>
                  </a:moveTo>
                  <a:lnTo>
                    <a:pt x="1858783" y="241801"/>
                  </a:lnTo>
                  <a:lnTo>
                    <a:pt x="1858783" y="375395"/>
                  </a:lnTo>
                  <a:lnTo>
                    <a:pt x="0" y="375395"/>
                  </a:lnTo>
                  <a:close/>
                  <a:moveTo>
                    <a:pt x="0" y="0"/>
                  </a:moveTo>
                  <a:lnTo>
                    <a:pt x="1858783" y="0"/>
                  </a:lnTo>
                  <a:lnTo>
                    <a:pt x="1858783" y="133594"/>
                  </a:lnTo>
                  <a:lnTo>
                    <a:pt x="0" y="133594"/>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6" name="Rectangle 166">
              <a:extLst>
                <a:ext uri="{FF2B5EF4-FFF2-40B4-BE49-F238E27FC236}">
                  <a16:creationId xmlns:a16="http://schemas.microsoft.com/office/drawing/2014/main" id="{B0154157-51EA-4422-B0AC-215E578C5B2E}"/>
                </a:ext>
              </a:extLst>
            </p:cNvPr>
            <p:cNvSpPr/>
            <p:nvPr/>
          </p:nvSpPr>
          <p:spPr bwMode="auto">
            <a:xfrm>
              <a:off x="1568450" y="4868199"/>
              <a:ext cx="2206298" cy="1446875"/>
            </a:xfrm>
            <a:custGeom>
              <a:avLst/>
              <a:gdLst>
                <a:gd name="connsiteX0" fmla="*/ 0 w 2206298"/>
                <a:gd name="connsiteY0" fmla="*/ 0 h 1445980"/>
                <a:gd name="connsiteX1" fmla="*/ 2206298 w 2206298"/>
                <a:gd name="connsiteY1" fmla="*/ 0 h 1445980"/>
                <a:gd name="connsiteX2" fmla="*/ 2206298 w 2206298"/>
                <a:gd name="connsiteY2" fmla="*/ 1445980 h 1445980"/>
                <a:gd name="connsiteX3" fmla="*/ 0 w 2206298"/>
                <a:gd name="connsiteY3" fmla="*/ 1445980 h 1445980"/>
                <a:gd name="connsiteX4" fmla="*/ 0 w 2206298"/>
                <a:gd name="connsiteY4" fmla="*/ 0 h 1445980"/>
                <a:gd name="connsiteX0" fmla="*/ 0 w 2206298"/>
                <a:gd name="connsiteY0" fmla="*/ 0 h 1445980"/>
                <a:gd name="connsiteX1" fmla="*/ 2206298 w 2206298"/>
                <a:gd name="connsiteY1" fmla="*/ 0 h 1445980"/>
                <a:gd name="connsiteX2" fmla="*/ 2206298 w 2206298"/>
                <a:gd name="connsiteY2" fmla="*/ 1445980 h 1445980"/>
                <a:gd name="connsiteX3" fmla="*/ 330200 w 2206298"/>
                <a:gd name="connsiteY3" fmla="*/ 1437350 h 1445980"/>
                <a:gd name="connsiteX4" fmla="*/ 0 w 2206298"/>
                <a:gd name="connsiteY4" fmla="*/ 1445980 h 1445980"/>
                <a:gd name="connsiteX5" fmla="*/ 0 w 2206298"/>
                <a:gd name="connsiteY5" fmla="*/ 0 h 1445980"/>
                <a:gd name="connsiteX0" fmla="*/ 0 w 2206298"/>
                <a:gd name="connsiteY0" fmla="*/ 0 h 1445980"/>
                <a:gd name="connsiteX1" fmla="*/ 2206298 w 2206298"/>
                <a:gd name="connsiteY1" fmla="*/ 0 h 1445980"/>
                <a:gd name="connsiteX2" fmla="*/ 330200 w 2206298"/>
                <a:gd name="connsiteY2" fmla="*/ 1437350 h 1445980"/>
                <a:gd name="connsiteX3" fmla="*/ 0 w 2206298"/>
                <a:gd name="connsiteY3" fmla="*/ 1445980 h 1445980"/>
                <a:gd name="connsiteX4" fmla="*/ 0 w 2206298"/>
                <a:gd name="connsiteY4" fmla="*/ 0 h 1445980"/>
                <a:gd name="connsiteX0" fmla="*/ 0 w 2206298"/>
                <a:gd name="connsiteY0" fmla="*/ 0 h 1449256"/>
                <a:gd name="connsiteX1" fmla="*/ 2206298 w 2206298"/>
                <a:gd name="connsiteY1" fmla="*/ 0 h 1449256"/>
                <a:gd name="connsiteX2" fmla="*/ 223043 w 2206298"/>
                <a:gd name="connsiteY2" fmla="*/ 1449256 h 1449256"/>
                <a:gd name="connsiteX3" fmla="*/ 0 w 2206298"/>
                <a:gd name="connsiteY3" fmla="*/ 1445980 h 1449256"/>
                <a:gd name="connsiteX4" fmla="*/ 0 w 2206298"/>
                <a:gd name="connsiteY4" fmla="*/ 0 h 1449256"/>
                <a:gd name="connsiteX0" fmla="*/ 0 w 2206298"/>
                <a:gd name="connsiteY0" fmla="*/ 0 h 1446875"/>
                <a:gd name="connsiteX1" fmla="*/ 2206298 w 2206298"/>
                <a:gd name="connsiteY1" fmla="*/ 0 h 1446875"/>
                <a:gd name="connsiteX2" fmla="*/ 234949 w 2206298"/>
                <a:gd name="connsiteY2" fmla="*/ 1446875 h 1446875"/>
                <a:gd name="connsiteX3" fmla="*/ 0 w 2206298"/>
                <a:gd name="connsiteY3" fmla="*/ 1445980 h 1446875"/>
                <a:gd name="connsiteX4" fmla="*/ 0 w 2206298"/>
                <a:gd name="connsiteY4" fmla="*/ 0 h 144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298" h="1446875">
                  <a:moveTo>
                    <a:pt x="0" y="0"/>
                  </a:moveTo>
                  <a:lnTo>
                    <a:pt x="2206298" y="0"/>
                  </a:lnTo>
                  <a:lnTo>
                    <a:pt x="234949" y="1446875"/>
                  </a:lnTo>
                  <a:lnTo>
                    <a:pt x="0" y="1445980"/>
                  </a:lnTo>
                  <a:lnTo>
                    <a:pt x="0" y="0"/>
                  </a:ln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342768" indent="-342768" algn="ctr" defTabSz="932114">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pic>
        <p:nvPicPr>
          <p:cNvPr id="97" name="Picture 96">
            <a:extLst>
              <a:ext uri="{FF2B5EF4-FFF2-40B4-BE49-F238E27FC236}">
                <a16:creationId xmlns:a16="http://schemas.microsoft.com/office/drawing/2014/main" id="{698D0050-32D7-4413-B6BA-759A588F5E30}"/>
              </a:ext>
            </a:extLst>
          </p:cNvPr>
          <p:cNvPicPr>
            <a:picLocks noChangeAspect="1"/>
          </p:cNvPicPr>
          <p:nvPr/>
        </p:nvPicPr>
        <p:blipFill>
          <a:blip r:embed="rId6"/>
          <a:stretch>
            <a:fillRect/>
          </a:stretch>
        </p:blipFill>
        <p:spPr>
          <a:xfrm>
            <a:off x="9531887" y="4280473"/>
            <a:ext cx="2032527" cy="1290075"/>
          </a:xfrm>
          <a:prstGeom prst="rect">
            <a:avLst/>
          </a:prstGeom>
        </p:spPr>
      </p:pic>
      <p:cxnSp>
        <p:nvCxnSpPr>
          <p:cNvPr id="98" name="Straight Connector 97">
            <a:extLst>
              <a:ext uri="{FF2B5EF4-FFF2-40B4-BE49-F238E27FC236}">
                <a16:creationId xmlns:a16="http://schemas.microsoft.com/office/drawing/2014/main" id="{3E1E9F01-04C3-4CEA-B332-549BD6A5E936}"/>
              </a:ext>
            </a:extLst>
          </p:cNvPr>
          <p:cNvCxnSpPr>
            <a:cxnSpLocks/>
            <a:endCxn id="97" idx="1"/>
          </p:cNvCxnSpPr>
          <p:nvPr/>
        </p:nvCxnSpPr>
        <p:spPr>
          <a:xfrm>
            <a:off x="8099085" y="4907958"/>
            <a:ext cx="1432801" cy="17553"/>
          </a:xfrm>
          <a:prstGeom prst="line">
            <a:avLst/>
          </a:prstGeom>
          <a:ln w="12700">
            <a:solidFill>
              <a:srgbClr val="C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TextBox 68">
            <a:extLst>
              <a:ext uri="{FF2B5EF4-FFF2-40B4-BE49-F238E27FC236}">
                <a16:creationId xmlns:a16="http://schemas.microsoft.com/office/drawing/2014/main" id="{CC6C8855-2465-45FE-8197-8FDC7B989EE7}"/>
              </a:ext>
            </a:extLst>
          </p:cNvPr>
          <p:cNvSpPr txBox="1"/>
          <p:nvPr/>
        </p:nvSpPr>
        <p:spPr>
          <a:xfrm>
            <a:off x="5085944" y="4544441"/>
            <a:ext cx="1428730" cy="6572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a:t>Store</a:t>
            </a:r>
          </a:p>
          <a:p>
            <a:pPr algn="ctr"/>
            <a:r>
              <a:rPr lang="en-US" dirty="0"/>
              <a:t>Predictions</a:t>
            </a:r>
          </a:p>
        </p:txBody>
      </p:sp>
      <p:sp>
        <p:nvSpPr>
          <p:cNvPr id="100" name="TextBox 69">
            <a:extLst>
              <a:ext uri="{FF2B5EF4-FFF2-40B4-BE49-F238E27FC236}">
                <a16:creationId xmlns:a16="http://schemas.microsoft.com/office/drawing/2014/main" id="{5E431349-5713-4183-B27A-6B24BE6F824F}"/>
              </a:ext>
            </a:extLst>
          </p:cNvPr>
          <p:cNvSpPr txBox="1"/>
          <p:nvPr/>
        </p:nvSpPr>
        <p:spPr>
          <a:xfrm>
            <a:off x="8192053" y="4528645"/>
            <a:ext cx="998607" cy="369332"/>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Visualize</a:t>
            </a:r>
          </a:p>
        </p:txBody>
      </p:sp>
      <p:cxnSp>
        <p:nvCxnSpPr>
          <p:cNvPr id="101" name="Straight Connector 100">
            <a:extLst>
              <a:ext uri="{FF2B5EF4-FFF2-40B4-BE49-F238E27FC236}">
                <a16:creationId xmlns:a16="http://schemas.microsoft.com/office/drawing/2014/main" id="{7C712DB8-0535-4CB3-8371-89F3DA02549C}"/>
              </a:ext>
            </a:extLst>
          </p:cNvPr>
          <p:cNvCxnSpPr>
            <a:cxnSpLocks/>
            <a:stCxn id="97" idx="0"/>
            <a:endCxn id="92" idx="2"/>
          </p:cNvCxnSpPr>
          <p:nvPr/>
        </p:nvCxnSpPr>
        <p:spPr>
          <a:xfrm flipH="1" flipV="1">
            <a:off x="10519173" y="3116009"/>
            <a:ext cx="28977" cy="1164465"/>
          </a:xfrm>
          <a:prstGeom prst="line">
            <a:avLst/>
          </a:prstGeom>
          <a:ln w="12700">
            <a:solidFill>
              <a:srgbClr val="C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 name="Content Placeholder 10">
            <a:extLst>
              <a:ext uri="{FF2B5EF4-FFF2-40B4-BE49-F238E27FC236}">
                <a16:creationId xmlns:a16="http://schemas.microsoft.com/office/drawing/2014/main" id="{130C29BA-F76E-403F-85C3-0A69EC326D3E}"/>
              </a:ext>
            </a:extLst>
          </p:cNvPr>
          <p:cNvPicPr>
            <a:picLocks noGrp="1" noChangeAspect="1"/>
          </p:cNvPicPr>
          <p:nvPr/>
        </p:nvPicPr>
        <p:blipFill>
          <a:blip r:embed="rId7"/>
          <a:stretch>
            <a:fillRect/>
          </a:stretch>
        </p:blipFill>
        <p:spPr>
          <a:xfrm>
            <a:off x="9527382" y="4285989"/>
            <a:ext cx="2200598" cy="1297948"/>
          </a:xfrm>
          <a:prstGeom prst="rect">
            <a:avLst/>
          </a:prstGeom>
        </p:spPr>
      </p:pic>
      <p:sp>
        <p:nvSpPr>
          <p:cNvPr id="103" name="Rectangle 102">
            <a:extLst>
              <a:ext uri="{FF2B5EF4-FFF2-40B4-BE49-F238E27FC236}">
                <a16:creationId xmlns:a16="http://schemas.microsoft.com/office/drawing/2014/main" id="{4F73F321-E74B-419C-965D-13F9C4CA8084}"/>
              </a:ext>
            </a:extLst>
          </p:cNvPr>
          <p:cNvSpPr/>
          <p:nvPr/>
        </p:nvSpPr>
        <p:spPr bwMode="auto">
          <a:xfrm>
            <a:off x="3464324" y="2417636"/>
            <a:ext cx="6021974" cy="1133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a:t>1 million predictions per second using SQL-R</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240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This stuff really works!</a:t>
            </a:r>
          </a:p>
        </p:txBody>
      </p:sp>
      <p:pic>
        <p:nvPicPr>
          <p:cNvPr id="5" name="Graphic 4" descr="Rocket">
            <a:extLst>
              <a:ext uri="{FF2B5EF4-FFF2-40B4-BE49-F238E27FC236}">
                <a16:creationId xmlns:a16="http://schemas.microsoft.com/office/drawing/2014/main" id="{7950079A-802D-41FA-B1A5-4FA6DA6E4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6997" y="4549531"/>
            <a:ext cx="1718148" cy="1718148"/>
          </a:xfrm>
          <a:prstGeom prst="rect">
            <a:avLst/>
          </a:prstGeom>
        </p:spPr>
      </p:pic>
    </p:spTree>
    <p:extLst>
      <p:ext uri="{BB962C8B-B14F-4D97-AF65-F5344CB8AC3E}">
        <p14:creationId xmlns:p14="http://schemas.microsoft.com/office/powerpoint/2010/main" val="130267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New for SQL Server 2017</a:t>
            </a:r>
          </a:p>
        </p:txBody>
      </p:sp>
      <p:graphicFrame>
        <p:nvGraphicFramePr>
          <p:cNvPr id="7" name="Diagram 6">
            <a:extLst>
              <a:ext uri="{FF2B5EF4-FFF2-40B4-BE49-F238E27FC236}">
                <a16:creationId xmlns:a16="http://schemas.microsoft.com/office/drawing/2014/main" id="{62673FB4-1DBF-4D1C-BDF1-583A215F2042}"/>
              </a:ext>
            </a:extLst>
          </p:cNvPr>
          <p:cNvGraphicFramePr/>
          <p:nvPr>
            <p:extLst/>
          </p:nvPr>
        </p:nvGraphicFramePr>
        <p:xfrm>
          <a:off x="568047" y="2009661"/>
          <a:ext cx="10682395" cy="4258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6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99FA-9D8A-4C46-AC86-9EA857EBD7C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B10D62-396B-4AC8-9264-23D32E5E0A88}"/>
              </a:ext>
            </a:extLst>
          </p:cNvPr>
          <p:cNvSpPr>
            <a:spLocks noGrp="1"/>
          </p:cNvSpPr>
          <p:nvPr>
            <p:ph type="body" sz="quarter" idx="10"/>
          </p:nvPr>
        </p:nvSpPr>
        <p:spPr>
          <a:xfrm>
            <a:off x="269240" y="1189177"/>
            <a:ext cx="11655078" cy="480131"/>
          </a:xfrm>
        </p:spPr>
        <p:txBody>
          <a:bodyPr/>
          <a:lstStyle/>
          <a:p>
            <a:endParaRPr lang="en-US"/>
          </a:p>
        </p:txBody>
      </p:sp>
      <p:pic>
        <p:nvPicPr>
          <p:cNvPr id="5" name="Picture 4">
            <a:extLst>
              <a:ext uri="{FF2B5EF4-FFF2-40B4-BE49-F238E27FC236}">
                <a16:creationId xmlns:a16="http://schemas.microsoft.com/office/drawing/2014/main" id="{2C2837F4-9FA5-421E-8F2D-8038BAA4D82B}"/>
              </a:ext>
            </a:extLst>
          </p:cNvPr>
          <p:cNvPicPr>
            <a:picLocks noChangeAspect="1"/>
          </p:cNvPicPr>
          <p:nvPr/>
        </p:nvPicPr>
        <p:blipFill>
          <a:blip r:embed="rId3"/>
          <a:stretch>
            <a:fillRect/>
          </a:stretch>
        </p:blipFill>
        <p:spPr>
          <a:xfrm>
            <a:off x="418643" y="646511"/>
            <a:ext cx="10682396" cy="6069380"/>
          </a:xfrm>
          <a:prstGeom prst="rect">
            <a:avLst/>
          </a:prstGeom>
        </p:spPr>
      </p:pic>
    </p:spTree>
    <p:extLst>
      <p:ext uri="{BB962C8B-B14F-4D97-AF65-F5344CB8AC3E}">
        <p14:creationId xmlns:p14="http://schemas.microsoft.com/office/powerpoint/2010/main" val="311010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 y="55558"/>
            <a:ext cx="11250442" cy="684169"/>
          </a:xfrm>
        </p:spPr>
        <p:txBody>
          <a:bodyPr/>
          <a:lstStyle/>
          <a:p>
            <a:r>
              <a:rPr lang="en-US" sz="3529" dirty="0"/>
              <a:t>R Integration with SQL Server – SQL Server Compute Context</a:t>
            </a:r>
          </a:p>
        </p:txBody>
      </p:sp>
      <p:sp>
        <p:nvSpPr>
          <p:cNvPr id="68" name="Rectangle: Rounded Corners 67"/>
          <p:cNvSpPr/>
          <p:nvPr/>
        </p:nvSpPr>
        <p:spPr>
          <a:xfrm>
            <a:off x="4813329" y="2064758"/>
            <a:ext cx="2061839" cy="41160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b="1" dirty="0"/>
          </a:p>
        </p:txBody>
      </p:sp>
      <p:sp>
        <p:nvSpPr>
          <p:cNvPr id="69" name="TextBox 68"/>
          <p:cNvSpPr txBox="1"/>
          <p:nvPr/>
        </p:nvSpPr>
        <p:spPr>
          <a:xfrm>
            <a:off x="5149699" y="2084938"/>
            <a:ext cx="1251033" cy="362072"/>
          </a:xfrm>
          <a:prstGeom prst="rect">
            <a:avLst/>
          </a:prstGeom>
          <a:noFill/>
        </p:spPr>
        <p:txBody>
          <a:bodyPr wrap="none" rtlCol="0">
            <a:spAutoFit/>
          </a:bodyPr>
          <a:lstStyle/>
          <a:p>
            <a:r>
              <a:rPr lang="en-US" sz="1765" dirty="0">
                <a:solidFill>
                  <a:schemeClr val="bg1"/>
                </a:solidFill>
              </a:rPr>
              <a:t>sqlservr.exe</a:t>
            </a:r>
          </a:p>
        </p:txBody>
      </p:sp>
      <p:sp>
        <p:nvSpPr>
          <p:cNvPr id="70" name="Rectangle: Rounded Corners 69"/>
          <p:cNvSpPr/>
          <p:nvPr/>
        </p:nvSpPr>
        <p:spPr>
          <a:xfrm>
            <a:off x="9270324" y="4735325"/>
            <a:ext cx="2044197" cy="1270664"/>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71" name="Rectangle: Rounded Corners 70"/>
          <p:cNvSpPr/>
          <p:nvPr/>
        </p:nvSpPr>
        <p:spPr>
          <a:xfrm>
            <a:off x="9398408" y="5621039"/>
            <a:ext cx="1694219" cy="35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sqlsatellite.dll</a:t>
            </a:r>
          </a:p>
        </p:txBody>
      </p:sp>
      <p:sp>
        <p:nvSpPr>
          <p:cNvPr id="72" name="Rectangle: Rounded Corners 71"/>
          <p:cNvSpPr/>
          <p:nvPr/>
        </p:nvSpPr>
        <p:spPr>
          <a:xfrm>
            <a:off x="258176" y="1670496"/>
            <a:ext cx="4118261" cy="479765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b="1" dirty="0"/>
          </a:p>
        </p:txBody>
      </p:sp>
      <p:sp>
        <p:nvSpPr>
          <p:cNvPr id="73" name="TextBox 72"/>
          <p:cNvSpPr txBox="1"/>
          <p:nvPr/>
        </p:nvSpPr>
        <p:spPr>
          <a:xfrm>
            <a:off x="1874239" y="1303617"/>
            <a:ext cx="886133" cy="362072"/>
          </a:xfrm>
          <a:prstGeom prst="rect">
            <a:avLst/>
          </a:prstGeom>
          <a:noFill/>
        </p:spPr>
        <p:txBody>
          <a:bodyPr wrap="none" rtlCol="0">
            <a:spAutoFit/>
          </a:bodyPr>
          <a:lstStyle/>
          <a:p>
            <a:r>
              <a:rPr lang="en-US" sz="1765" dirty="0"/>
              <a:t>R Client</a:t>
            </a:r>
          </a:p>
        </p:txBody>
      </p:sp>
      <p:sp>
        <p:nvSpPr>
          <p:cNvPr id="74" name="Rectangle: Rounded Corners 73"/>
          <p:cNvSpPr/>
          <p:nvPr/>
        </p:nvSpPr>
        <p:spPr>
          <a:xfrm>
            <a:off x="469953" y="1928530"/>
            <a:ext cx="2114789" cy="1730671"/>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rterm.exe</a:t>
            </a:r>
          </a:p>
        </p:txBody>
      </p:sp>
      <p:sp>
        <p:nvSpPr>
          <p:cNvPr id="75" name="Rectangle: Rounded Corners 74"/>
          <p:cNvSpPr/>
          <p:nvPr/>
        </p:nvSpPr>
        <p:spPr>
          <a:xfrm>
            <a:off x="821423" y="2167557"/>
            <a:ext cx="1411848" cy="3414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Open R</a:t>
            </a:r>
          </a:p>
        </p:txBody>
      </p:sp>
      <p:sp>
        <p:nvSpPr>
          <p:cNvPr id="76" name="Rectangle: Rounded Corners 75"/>
          <p:cNvSpPr/>
          <p:nvPr/>
        </p:nvSpPr>
        <p:spPr>
          <a:xfrm>
            <a:off x="844628" y="3100194"/>
            <a:ext cx="1411848" cy="3414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rxlink.dll</a:t>
            </a:r>
          </a:p>
        </p:txBody>
      </p:sp>
      <p:sp>
        <p:nvSpPr>
          <p:cNvPr id="77" name="Rectangle: Rounded Corners 76"/>
          <p:cNvSpPr/>
          <p:nvPr/>
        </p:nvSpPr>
        <p:spPr>
          <a:xfrm>
            <a:off x="1968822" y="4313922"/>
            <a:ext cx="2114789" cy="1730671"/>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BxlServer.exe</a:t>
            </a:r>
          </a:p>
        </p:txBody>
      </p:sp>
      <p:sp>
        <p:nvSpPr>
          <p:cNvPr id="78" name="TextBox 77"/>
          <p:cNvSpPr txBox="1"/>
          <p:nvPr/>
        </p:nvSpPr>
        <p:spPr>
          <a:xfrm>
            <a:off x="353997" y="4418513"/>
            <a:ext cx="1478962" cy="633625"/>
          </a:xfrm>
          <a:prstGeom prst="rect">
            <a:avLst/>
          </a:prstGeom>
          <a:noFill/>
        </p:spPr>
        <p:txBody>
          <a:bodyPr wrap="square" rtlCol="0">
            <a:spAutoFit/>
          </a:bodyPr>
          <a:lstStyle/>
          <a:p>
            <a:r>
              <a:rPr lang="en-US" sz="1765" dirty="0"/>
              <a:t>CreateProcess</a:t>
            </a:r>
          </a:p>
          <a:p>
            <a:r>
              <a:rPr lang="en-US" sz="1765" dirty="0"/>
              <a:t>pipe</a:t>
            </a:r>
          </a:p>
        </p:txBody>
      </p:sp>
      <p:cxnSp>
        <p:nvCxnSpPr>
          <p:cNvPr id="79" name="Straight Arrow Connector 78"/>
          <p:cNvCxnSpPr>
            <a:cxnSpLocks/>
            <a:stCxn id="74" idx="2"/>
            <a:endCxn id="77" idx="1"/>
          </p:cNvCxnSpPr>
          <p:nvPr/>
        </p:nvCxnSpPr>
        <p:spPr>
          <a:xfrm>
            <a:off x="1527348" y="3659201"/>
            <a:ext cx="441474" cy="152005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80" name="Rectangle: Rounded Corners 79"/>
          <p:cNvSpPr/>
          <p:nvPr/>
        </p:nvSpPr>
        <p:spPr>
          <a:xfrm>
            <a:off x="7420045" y="3441690"/>
            <a:ext cx="1589077" cy="111859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61" dirty="0"/>
          </a:p>
        </p:txBody>
      </p:sp>
      <p:sp>
        <p:nvSpPr>
          <p:cNvPr id="81" name="TextBox 80"/>
          <p:cNvSpPr txBox="1"/>
          <p:nvPr/>
        </p:nvSpPr>
        <p:spPr>
          <a:xfrm>
            <a:off x="7457723" y="3441690"/>
            <a:ext cx="1513724" cy="362072"/>
          </a:xfrm>
          <a:prstGeom prst="rect">
            <a:avLst/>
          </a:prstGeom>
          <a:noFill/>
        </p:spPr>
        <p:txBody>
          <a:bodyPr wrap="none" rtlCol="0">
            <a:spAutoFit/>
          </a:bodyPr>
          <a:lstStyle/>
          <a:p>
            <a:r>
              <a:rPr lang="en-US" sz="1765" dirty="0">
                <a:solidFill>
                  <a:schemeClr val="bg1"/>
                </a:solidFill>
              </a:rPr>
              <a:t>launchpad.exe</a:t>
            </a:r>
          </a:p>
        </p:txBody>
      </p:sp>
      <p:sp>
        <p:nvSpPr>
          <p:cNvPr id="82" name="Rectangle: Rounded Corners 81"/>
          <p:cNvSpPr/>
          <p:nvPr/>
        </p:nvSpPr>
        <p:spPr>
          <a:xfrm>
            <a:off x="9492220" y="2141410"/>
            <a:ext cx="1600407" cy="896017"/>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rterm.exe</a:t>
            </a:r>
          </a:p>
        </p:txBody>
      </p:sp>
      <p:sp>
        <p:nvSpPr>
          <p:cNvPr id="83" name="Rectangle: Rounded Corners 82"/>
          <p:cNvSpPr/>
          <p:nvPr/>
        </p:nvSpPr>
        <p:spPr>
          <a:xfrm>
            <a:off x="171077" y="677613"/>
            <a:ext cx="10252415" cy="621198"/>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dirty="0"/>
              <a:t>sqlCompute &lt;- RxInSqlServer(connectionString = sqlConnString, wait = TRUE, consoleOutput = TRUE)</a:t>
            </a:r>
          </a:p>
          <a:p>
            <a:r>
              <a:rPr lang="en-US" sz="1568" dirty="0"/>
              <a:t>rxSetComputeContext("sqlCompute")</a:t>
            </a:r>
          </a:p>
        </p:txBody>
      </p:sp>
      <p:cxnSp>
        <p:nvCxnSpPr>
          <p:cNvPr id="84" name="Straight Arrow Connector 83"/>
          <p:cNvCxnSpPr>
            <a:endCxn id="74" idx="0"/>
          </p:cNvCxnSpPr>
          <p:nvPr/>
        </p:nvCxnSpPr>
        <p:spPr>
          <a:xfrm flipH="1">
            <a:off x="1527348" y="1298811"/>
            <a:ext cx="142677" cy="6297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p:cNvCxnSpPr>
            <a:cxnSpLocks/>
            <a:stCxn id="77" idx="0"/>
          </p:cNvCxnSpPr>
          <p:nvPr/>
        </p:nvCxnSpPr>
        <p:spPr>
          <a:xfrm flipV="1">
            <a:off x="3026217" y="3659202"/>
            <a:ext cx="1787112" cy="6547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cxnSpLocks/>
            <a:stCxn id="68" idx="3"/>
          </p:cNvCxnSpPr>
          <p:nvPr/>
        </p:nvCxnSpPr>
        <p:spPr>
          <a:xfrm flipV="1">
            <a:off x="6875167" y="4069323"/>
            <a:ext cx="563716" cy="534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a:cxnSpLocks/>
            <a:endCxn id="82" idx="1"/>
          </p:cNvCxnSpPr>
          <p:nvPr/>
        </p:nvCxnSpPr>
        <p:spPr>
          <a:xfrm flipV="1">
            <a:off x="8971447" y="2589418"/>
            <a:ext cx="520773" cy="13957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a:cxnSpLocks/>
            <a:stCxn id="82" idx="2"/>
            <a:endCxn id="70" idx="0"/>
          </p:cNvCxnSpPr>
          <p:nvPr/>
        </p:nvCxnSpPr>
        <p:spPr>
          <a:xfrm flipH="1">
            <a:off x="10292423" y="3037427"/>
            <a:ext cx="1" cy="16978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a:cxnSpLocks/>
            <a:stCxn id="71" idx="1"/>
          </p:cNvCxnSpPr>
          <p:nvPr/>
        </p:nvCxnSpPr>
        <p:spPr>
          <a:xfrm flipH="1" flipV="1">
            <a:off x="6875167" y="5179257"/>
            <a:ext cx="2523241" cy="61826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p:cNvCxnSpPr>
            <a:cxnSpLocks/>
            <a:endCxn id="77" idx="3"/>
          </p:cNvCxnSpPr>
          <p:nvPr/>
        </p:nvCxnSpPr>
        <p:spPr>
          <a:xfrm flipH="1" flipV="1">
            <a:off x="4083610" y="5179258"/>
            <a:ext cx="729718" cy="888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1949496" y="3813375"/>
            <a:ext cx="2685414" cy="362072"/>
          </a:xfrm>
          <a:prstGeom prst="rect">
            <a:avLst/>
          </a:prstGeom>
          <a:solidFill>
            <a:schemeClr val="bg1">
              <a:lumMod val="85000"/>
            </a:schemeClr>
          </a:solidFill>
        </p:spPr>
        <p:txBody>
          <a:bodyPr wrap="square" rtlCol="0">
            <a:spAutoFit/>
          </a:bodyPr>
          <a:lstStyle/>
          <a:p>
            <a:r>
              <a:rPr lang="en-US" sz="1765" dirty="0"/>
              <a:t>sp_execute_external-script</a:t>
            </a:r>
          </a:p>
        </p:txBody>
      </p:sp>
      <p:sp>
        <p:nvSpPr>
          <p:cNvPr id="92" name="TextBox 91"/>
          <p:cNvSpPr txBox="1"/>
          <p:nvPr/>
        </p:nvSpPr>
        <p:spPr>
          <a:xfrm>
            <a:off x="2967871" y="3493865"/>
            <a:ext cx="834148" cy="362072"/>
          </a:xfrm>
          <a:prstGeom prst="rect">
            <a:avLst/>
          </a:prstGeom>
          <a:noFill/>
        </p:spPr>
        <p:txBody>
          <a:bodyPr wrap="none" rtlCol="0">
            <a:spAutoFit/>
          </a:bodyPr>
          <a:lstStyle/>
          <a:p>
            <a:r>
              <a:rPr lang="en-US" sz="1765" dirty="0"/>
              <a:t>RODBC</a:t>
            </a:r>
          </a:p>
        </p:txBody>
      </p:sp>
    </p:spTree>
    <p:extLst>
      <p:ext uri="{BB962C8B-B14F-4D97-AF65-F5344CB8AC3E}">
        <p14:creationId xmlns:p14="http://schemas.microsoft.com/office/powerpoint/2010/main" val="168872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2" grpId="0" animBg="1"/>
      <p:bldP spid="91" grpId="0" animBg="1"/>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and Performance Considerations</a:t>
            </a:r>
          </a:p>
        </p:txBody>
      </p:sp>
      <p:sp>
        <p:nvSpPr>
          <p:cNvPr id="6" name="Text Placeholder 5"/>
          <p:cNvSpPr>
            <a:spLocks noGrp="1"/>
          </p:cNvSpPr>
          <p:nvPr>
            <p:ph type="body" sz="quarter" idx="10"/>
          </p:nvPr>
        </p:nvSpPr>
        <p:spPr>
          <a:xfrm>
            <a:off x="269239" y="1189495"/>
            <a:ext cx="11653523" cy="5539696"/>
          </a:xfrm>
        </p:spPr>
        <p:txBody>
          <a:bodyPr/>
          <a:lstStyle/>
          <a:p>
            <a:pPr>
              <a:buFont typeface="Wingdings" panose="05000000000000000000" pitchFamily="2" charset="2"/>
              <a:buChar char="ü"/>
            </a:pPr>
            <a:r>
              <a:rPr lang="en-IN" sz="2745" dirty="0">
                <a:solidFill>
                  <a:schemeClr val="accent1"/>
                </a:solidFill>
              </a:rPr>
              <a:t>Computer with enough cores, memory, and disk speed</a:t>
            </a:r>
          </a:p>
          <a:p>
            <a:pPr>
              <a:buFont typeface="Wingdings" panose="05000000000000000000" pitchFamily="2" charset="2"/>
              <a:buChar char="ü"/>
            </a:pPr>
            <a:r>
              <a:rPr lang="en-IN" sz="2745" dirty="0">
                <a:solidFill>
                  <a:schemeClr val="accent1"/>
                </a:solidFill>
              </a:rPr>
              <a:t>High Performance Power Option</a:t>
            </a:r>
          </a:p>
          <a:p>
            <a:pPr>
              <a:buFont typeface="Wingdings" panose="05000000000000000000" pitchFamily="2" charset="2"/>
              <a:buChar char="ü"/>
            </a:pPr>
            <a:r>
              <a:rPr lang="en-IN" sz="2745" dirty="0">
                <a:solidFill>
                  <a:schemeClr val="accent1"/>
                </a:solidFill>
              </a:rPr>
              <a:t>Balance memory needed by SQL Server and external pool</a:t>
            </a:r>
          </a:p>
          <a:p>
            <a:pPr>
              <a:buFont typeface="Wingdings" panose="05000000000000000000" pitchFamily="2" charset="2"/>
              <a:buChar char="ü"/>
            </a:pPr>
            <a:r>
              <a:rPr lang="en-IN" sz="2745" dirty="0">
                <a:solidFill>
                  <a:schemeClr val="accent1"/>
                </a:solidFill>
              </a:rPr>
              <a:t>Launchpad needs specific </a:t>
            </a:r>
            <a:r>
              <a:rPr lang="en-IN" sz="2745" dirty="0">
                <a:solidFill>
                  <a:schemeClr val="accent1"/>
                </a:solidFill>
                <a:hlinkClick r:id="rId3"/>
              </a:rPr>
              <a:t>privileges</a:t>
            </a:r>
            <a:endParaRPr lang="en-IN" sz="2745" dirty="0">
              <a:solidFill>
                <a:schemeClr val="accent1"/>
              </a:solidFill>
            </a:endParaRPr>
          </a:p>
          <a:p>
            <a:pPr>
              <a:buFont typeface="Wingdings" panose="05000000000000000000" pitchFamily="2" charset="2"/>
              <a:buChar char="ü"/>
            </a:pPr>
            <a:r>
              <a:rPr lang="en-IN" sz="2745" dirty="0">
                <a:solidFill>
                  <a:schemeClr val="accent1"/>
                </a:solidFill>
              </a:rPr>
              <a:t>Be sure SQLRUserGroup has log on local rights</a:t>
            </a:r>
          </a:p>
          <a:p>
            <a:pPr>
              <a:buFont typeface="Wingdings" panose="05000000000000000000" pitchFamily="2" charset="2"/>
              <a:buChar char="ü"/>
            </a:pPr>
            <a:r>
              <a:rPr lang="en-IN" sz="2745" dirty="0">
                <a:solidFill>
                  <a:schemeClr val="accent1"/>
                </a:solidFill>
              </a:rPr>
              <a:t>Restart the SQL Server Service not stop/start (Launchpad is dependent)</a:t>
            </a:r>
          </a:p>
          <a:p>
            <a:pPr>
              <a:buFont typeface="Wingdings" panose="05000000000000000000" pitchFamily="2" charset="2"/>
              <a:buChar char="ü"/>
            </a:pPr>
            <a:r>
              <a:rPr lang="en-IN" sz="2745" dirty="0">
                <a:solidFill>
                  <a:schemeClr val="accent1"/>
                </a:solidFill>
              </a:rPr>
              <a:t>8dot3 notation needs to be enabled. Read more </a:t>
            </a:r>
            <a:r>
              <a:rPr lang="en-IN" sz="2745" dirty="0">
                <a:solidFill>
                  <a:schemeClr val="accent1"/>
                </a:solidFill>
                <a:hlinkClick r:id="rId4"/>
              </a:rPr>
              <a:t>here</a:t>
            </a:r>
            <a:endParaRPr lang="en-IN" sz="2745" dirty="0">
              <a:solidFill>
                <a:schemeClr val="accent1"/>
              </a:solidFill>
            </a:endParaRPr>
          </a:p>
          <a:p>
            <a:pPr>
              <a:buFont typeface="Wingdings" panose="05000000000000000000" pitchFamily="2" charset="2"/>
              <a:buChar char="ü"/>
            </a:pPr>
            <a:r>
              <a:rPr lang="en-IN" sz="2745" dirty="0">
                <a:solidFill>
                  <a:schemeClr val="accent1"/>
                </a:solidFill>
              </a:rPr>
              <a:t>Remote ODBC execution requires SQLRUserGroup login</a:t>
            </a:r>
          </a:p>
          <a:p>
            <a:pPr>
              <a:buFont typeface="Wingdings" panose="05000000000000000000" pitchFamily="2" charset="2"/>
              <a:buChar char="ü"/>
            </a:pPr>
            <a:r>
              <a:rPr lang="en-IN" sz="2745" dirty="0">
                <a:solidFill>
                  <a:schemeClr val="accent1"/>
                </a:solidFill>
              </a:rPr>
              <a:t>20 unique users allowed to execute scripts concurrently by default</a:t>
            </a:r>
          </a:p>
          <a:p>
            <a:pPr>
              <a:buFont typeface="Wingdings" panose="05000000000000000000" pitchFamily="2" charset="2"/>
              <a:buChar char="ü"/>
            </a:pPr>
            <a:r>
              <a:rPr lang="en-IN" sz="2745" dirty="0">
                <a:solidFill>
                  <a:schemeClr val="accent1"/>
                </a:solidFill>
              </a:rPr>
              <a:t>SQL Server Query and Index design still apply</a:t>
            </a:r>
          </a:p>
          <a:p>
            <a:pPr>
              <a:buFont typeface="Wingdings" panose="05000000000000000000" pitchFamily="2" charset="2"/>
              <a:buChar char="ü"/>
            </a:pPr>
            <a:r>
              <a:rPr lang="en-IN" sz="2745" dirty="0">
                <a:solidFill>
                  <a:schemeClr val="accent1"/>
                </a:solidFill>
              </a:rPr>
              <a:t>Scripts can often benefit from tuning</a:t>
            </a:r>
          </a:p>
          <a:p>
            <a:pPr lvl="1"/>
            <a:endParaRPr lang="en-US" dirty="0"/>
          </a:p>
        </p:txBody>
      </p:sp>
      <p:sp>
        <p:nvSpPr>
          <p:cNvPr id="4" name="Thought Bubble: Cloud 3"/>
          <p:cNvSpPr/>
          <p:nvPr/>
        </p:nvSpPr>
        <p:spPr>
          <a:xfrm>
            <a:off x="9275037" y="963832"/>
            <a:ext cx="2682514" cy="650826"/>
          </a:xfrm>
          <a:prstGeom prst="cloudCallout">
            <a:avLst>
              <a:gd name="adj1" fmla="val -67343"/>
              <a:gd name="adj2" fmla="val 29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t>docs recommend min 32Gb</a:t>
            </a:r>
          </a:p>
        </p:txBody>
      </p:sp>
      <p:sp>
        <p:nvSpPr>
          <p:cNvPr id="5" name="Thought Bubble: Cloud 4"/>
          <p:cNvSpPr/>
          <p:nvPr/>
        </p:nvSpPr>
        <p:spPr>
          <a:xfrm>
            <a:off x="9831103" y="1759089"/>
            <a:ext cx="2258959" cy="1058887"/>
          </a:xfrm>
          <a:prstGeom prst="cloudCallout">
            <a:avLst>
              <a:gd name="adj1" fmla="val -73424"/>
              <a:gd name="adj2" fmla="val 5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Default max memory is 20% of RAM</a:t>
            </a:r>
          </a:p>
        </p:txBody>
      </p:sp>
      <p:sp>
        <p:nvSpPr>
          <p:cNvPr id="8" name="Thought Bubble: Cloud 7"/>
          <p:cNvSpPr/>
          <p:nvPr/>
        </p:nvSpPr>
        <p:spPr>
          <a:xfrm>
            <a:off x="9575129" y="5445956"/>
            <a:ext cx="2315764" cy="896425"/>
          </a:xfrm>
          <a:prstGeom prst="cloudCallout">
            <a:avLst>
              <a:gd name="adj1" fmla="val -82528"/>
              <a:gd name="adj2" fmla="val -5192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Need to add </a:t>
            </a:r>
            <a:r>
              <a:rPr lang="en-US" sz="1765" dirty="0">
                <a:hlinkClick r:id="rId5"/>
              </a:rPr>
              <a:t>more</a:t>
            </a:r>
            <a:r>
              <a:rPr lang="en-US" sz="1765" dirty="0"/>
              <a:t>?</a:t>
            </a:r>
          </a:p>
        </p:txBody>
      </p:sp>
    </p:spTree>
    <p:extLst>
      <p:ext uri="{BB962C8B-B14F-4D97-AF65-F5344CB8AC3E}">
        <p14:creationId xmlns:p14="http://schemas.microsoft.com/office/powerpoint/2010/main" val="202223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SQL Server R Lifecycle</a:t>
            </a:r>
          </a:p>
        </p:txBody>
      </p:sp>
      <p:graphicFrame>
        <p:nvGraphicFramePr>
          <p:cNvPr id="5" name="Content Placeholder 4"/>
          <p:cNvGraphicFramePr>
            <a:graphicFrameLocks/>
          </p:cNvGraphicFramePr>
          <p:nvPr>
            <p:extLst/>
          </p:nvPr>
        </p:nvGraphicFramePr>
        <p:xfrm>
          <a:off x="597617" y="1569232"/>
          <a:ext cx="10757098" cy="48989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hought Bubble: Cloud 5"/>
          <p:cNvSpPr/>
          <p:nvPr/>
        </p:nvSpPr>
        <p:spPr>
          <a:xfrm>
            <a:off x="2022987" y="5268076"/>
            <a:ext cx="2682514" cy="1020517"/>
          </a:xfrm>
          <a:prstGeom prst="cloudCallout">
            <a:avLst>
              <a:gd name="adj1" fmla="val -4267"/>
              <a:gd name="adj2" fmla="val -11243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sp_configure</a:t>
            </a:r>
          </a:p>
          <a:p>
            <a:pPr algn="ctr"/>
            <a:r>
              <a:rPr lang="en-US" sz="1765" dirty="0"/>
              <a:t>“hello world test”</a:t>
            </a:r>
          </a:p>
        </p:txBody>
      </p:sp>
      <p:sp>
        <p:nvSpPr>
          <p:cNvPr id="7" name="Thought Bubble: Cloud 6"/>
          <p:cNvSpPr/>
          <p:nvPr/>
        </p:nvSpPr>
        <p:spPr>
          <a:xfrm>
            <a:off x="1246470" y="1390258"/>
            <a:ext cx="5012066" cy="1407083"/>
          </a:xfrm>
          <a:prstGeom prst="cloudCallout">
            <a:avLst>
              <a:gd name="adj1" fmla="val 25884"/>
              <a:gd name="adj2" fmla="val 849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765" dirty="0"/>
              <a:t>R Client</a:t>
            </a:r>
          </a:p>
          <a:p>
            <a:pPr lvl="1" algn="ctr"/>
            <a:r>
              <a:rPr lang="en-US" sz="1765" dirty="0"/>
              <a:t>Migrate to ScaleR</a:t>
            </a:r>
          </a:p>
          <a:p>
            <a:pPr lvl="1" algn="ctr"/>
            <a:r>
              <a:rPr lang="en-US" sz="1765" dirty="0"/>
              <a:t>SQL Compute Context</a:t>
            </a:r>
          </a:p>
          <a:p>
            <a:pPr lvl="1" algn="ctr"/>
            <a:r>
              <a:rPr lang="en-US" sz="1765" dirty="0"/>
              <a:t>Some R scripts to T-SQL</a:t>
            </a:r>
          </a:p>
        </p:txBody>
      </p:sp>
      <p:sp>
        <p:nvSpPr>
          <p:cNvPr id="8" name="Thought Bubble: Cloud 7"/>
          <p:cNvSpPr/>
          <p:nvPr/>
        </p:nvSpPr>
        <p:spPr>
          <a:xfrm>
            <a:off x="7333530" y="949424"/>
            <a:ext cx="2682514" cy="1020517"/>
          </a:xfrm>
          <a:prstGeom prst="cloudCallout">
            <a:avLst>
              <a:gd name="adj1" fmla="val -7695"/>
              <a:gd name="adj2" fmla="val 9553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Encapsulate in a stored procedure</a:t>
            </a:r>
          </a:p>
        </p:txBody>
      </p:sp>
      <p:sp>
        <p:nvSpPr>
          <p:cNvPr id="9" name="Thought Bubble: Cloud 8"/>
          <p:cNvSpPr/>
          <p:nvPr/>
        </p:nvSpPr>
        <p:spPr>
          <a:xfrm>
            <a:off x="8517495" y="3997412"/>
            <a:ext cx="3317846" cy="1764812"/>
          </a:xfrm>
          <a:prstGeom prst="cloudCallout">
            <a:avLst>
              <a:gd name="adj1" fmla="val 7157"/>
              <a:gd name="adj2" fmla="val -9068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SQL query tuning</a:t>
            </a:r>
          </a:p>
          <a:p>
            <a:pPr algn="ctr"/>
            <a:r>
              <a:rPr lang="en-US" sz="1765" dirty="0"/>
              <a:t>R script tuning</a:t>
            </a:r>
          </a:p>
          <a:p>
            <a:pPr algn="ctr"/>
            <a:r>
              <a:rPr lang="en-US" sz="1765" dirty="0"/>
              <a:t>Batch size</a:t>
            </a:r>
          </a:p>
          <a:p>
            <a:pPr algn="ctr"/>
            <a:r>
              <a:rPr lang="en-US" sz="1765" dirty="0"/>
              <a:t>Resource Governor</a:t>
            </a:r>
          </a:p>
        </p:txBody>
      </p:sp>
      <p:sp>
        <p:nvSpPr>
          <p:cNvPr id="10" name="Thought Bubble: Cloud 9"/>
          <p:cNvSpPr/>
          <p:nvPr/>
        </p:nvSpPr>
        <p:spPr>
          <a:xfrm>
            <a:off x="4195247" y="4440677"/>
            <a:ext cx="4515325" cy="664574"/>
          </a:xfrm>
          <a:prstGeom prst="cloudCallout">
            <a:avLst>
              <a:gd name="adj1" fmla="val 12065"/>
              <a:gd name="adj2" fmla="val -1224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sp_execute_external_script</a:t>
            </a:r>
          </a:p>
        </p:txBody>
      </p:sp>
    </p:spTree>
    <p:extLst>
      <p:ext uri="{BB962C8B-B14F-4D97-AF65-F5344CB8AC3E}">
        <p14:creationId xmlns:p14="http://schemas.microsoft.com/office/powerpoint/2010/main" val="12801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F7D3EF9-2906-4DCA-9BDD-7EEF55D495C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776D460-7972-450A-BCB3-C6B2B6E6A4F5}"/>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61363C0-B7B4-4EF2-8135-7375D57723A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0B2DFF6-0B23-471E-A127-F86D15E242E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E642003-C4A1-40C5-AF9C-9F1CE64D006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DEFDB62A-F58B-4827-A7AC-17A276E86068}"/>
                                            </p:graphic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graphicEl>
                                              <a:dgm id="{06B3C0C9-3A99-4850-90F2-508C43359B7F}"/>
                                            </p:graphic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graphicEl>
                                              <a:dgm id="{78EE8667-AE86-4D68-BCA8-2294F69CE538}"/>
                                            </p:graphic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graphicEl>
                                              <a:dgm id="{C762746A-7635-418E-89B5-66094591C3B2}"/>
                                            </p:graphic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57152220-2001-43CE-9510-7D175E9D793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B99511E0-EB3C-4EB6-A933-5A74AECA790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269BCF7F-1650-40E0-906E-60457C3AC927}"/>
                                            </p:graphic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graphicEl>
                                              <a:dgm id="{A5CA9768-2A83-402B-ABF0-85FAFBAEA715}"/>
                                            </p:graphic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
                                            <p:graphicEl>
                                              <a:dgm id="{A8C768CC-EADA-4D32-A01D-D05A73D5D385}"/>
                                            </p:graphic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graphicEl>
                                              <a:dgm id="{58692497-5A95-48D0-AF62-638043534F88}"/>
                                            </p:graphicEl>
                                          </p:spTgt>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graphicEl>
                                              <a:dgm id="{5CDB5610-EA1B-4FD7-8B04-057B8A68A9B7}"/>
                                            </p:graphicEl>
                                          </p:spTgt>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5">
                                            <p:graphicEl>
                                              <a:dgm id="{5A3FE422-EBC4-439F-92AA-FE16EBD068FB}"/>
                                            </p:graphic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6D38-DE86-4A2F-8A7B-2EAE73949E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6550F79-E4DB-4393-870E-8C0D25B693A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C2AB781-CBF0-41F6-9FCC-4E4BD086104D}"/>
              </a:ext>
            </a:extLst>
          </p:cNvPr>
          <p:cNvPicPr>
            <a:picLocks noChangeAspect="1"/>
          </p:cNvPicPr>
          <p:nvPr/>
        </p:nvPicPr>
        <p:blipFill>
          <a:blip r:embed="rId3"/>
          <a:stretch>
            <a:fillRect/>
          </a:stretch>
        </p:blipFill>
        <p:spPr>
          <a:xfrm>
            <a:off x="343941" y="406970"/>
            <a:ext cx="11046857" cy="6234219"/>
          </a:xfrm>
          <a:prstGeom prst="rect">
            <a:avLst/>
          </a:prstGeom>
        </p:spPr>
      </p:pic>
    </p:spTree>
    <p:extLst>
      <p:ext uri="{BB962C8B-B14F-4D97-AF65-F5344CB8AC3E}">
        <p14:creationId xmlns:p14="http://schemas.microsoft.com/office/powerpoint/2010/main" val="29994565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92732"/>
            <a:ext cx="11653523" cy="1991186"/>
          </a:xfrm>
        </p:spPr>
        <p:txBody>
          <a:bodyPr/>
          <a:lstStyle/>
          <a:p>
            <a:r>
              <a:rPr lang="en-US"/>
              <a:t>Support option available in GUI</a:t>
            </a:r>
          </a:p>
          <a:p>
            <a:r>
              <a:rPr lang="en-US"/>
              <a:t>DTC support for availability databases:</a:t>
            </a:r>
          </a:p>
          <a:p>
            <a:pPr lvl="1"/>
            <a:r>
              <a:rPr lang="en-US"/>
              <a:t>In the same instance</a:t>
            </a:r>
          </a:p>
          <a:p>
            <a:pPr lvl="1"/>
            <a:r>
              <a:rPr lang="en-US"/>
              <a:t>In different instances</a:t>
            </a:r>
          </a:p>
        </p:txBody>
      </p:sp>
      <p:sp>
        <p:nvSpPr>
          <p:cNvPr id="2" name="Title 1"/>
          <p:cNvSpPr>
            <a:spLocks noGrp="1"/>
          </p:cNvSpPr>
          <p:nvPr>
            <p:ph type="title"/>
          </p:nvPr>
        </p:nvSpPr>
        <p:spPr/>
        <p:txBody>
          <a:bodyPr/>
          <a:lstStyle/>
          <a:p>
            <a:r>
              <a:rPr lang="en-US">
                <a:solidFill>
                  <a:schemeClr val="accent3"/>
                </a:solidFill>
              </a:rPr>
              <a:t>Distributed Transactions</a:t>
            </a:r>
          </a:p>
        </p:txBody>
      </p:sp>
      <p:pic>
        <p:nvPicPr>
          <p:cNvPr id="5" name="Picture 4" descr="Screen Clipping">
            <a:extLst>
              <a:ext uri="{FF2B5EF4-FFF2-40B4-BE49-F238E27FC236}">
                <a16:creationId xmlns:a16="http://schemas.microsoft.com/office/drawing/2014/main" id="{23ED04FA-65C0-433E-BD7E-95657B23325D}"/>
              </a:ext>
            </a:extLst>
          </p:cNvPr>
          <p:cNvPicPr/>
          <p:nvPr/>
        </p:nvPicPr>
        <p:blipFill>
          <a:blip r:embed="rId3">
            <a:extLst>
              <a:ext uri="{28A0092B-C50C-407E-A947-70E740481C1C}">
                <a14:useLocalDpi xmlns:a14="http://schemas.microsoft.com/office/drawing/2010/main" val="0"/>
              </a:ext>
            </a:extLst>
          </a:blip>
          <a:stretch>
            <a:fillRect/>
          </a:stretch>
        </p:blipFill>
        <p:spPr>
          <a:xfrm>
            <a:off x="2510301" y="4026616"/>
            <a:ext cx="7769015" cy="1867552"/>
          </a:xfrm>
          <a:prstGeom prst="rect">
            <a:avLst/>
          </a:prstGeom>
          <a:ln>
            <a:solidFill>
              <a:schemeClr val="tx1"/>
            </a:solidFill>
          </a:ln>
        </p:spPr>
      </p:pic>
      <p:sp>
        <p:nvSpPr>
          <p:cNvPr id="6" name="Oval 5">
            <a:extLst>
              <a:ext uri="{FF2B5EF4-FFF2-40B4-BE49-F238E27FC236}">
                <a16:creationId xmlns:a16="http://schemas.microsoft.com/office/drawing/2014/main" id="{F19BBEAB-C330-4937-BB8A-2F260B7BFED2}"/>
              </a:ext>
            </a:extLst>
          </p:cNvPr>
          <p:cNvSpPr/>
          <p:nvPr/>
        </p:nvSpPr>
        <p:spPr bwMode="auto">
          <a:xfrm>
            <a:off x="4153746" y="5479656"/>
            <a:ext cx="2614572" cy="414513"/>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6929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F420-E675-4E48-9216-7BFC76DF964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286BD9-4E4B-41A9-A6DC-3C27F612DD1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7C2FEB46-30DF-457A-B854-DFED34FDFACD}"/>
              </a:ext>
            </a:extLst>
          </p:cNvPr>
          <p:cNvPicPr>
            <a:picLocks noChangeAspect="1"/>
          </p:cNvPicPr>
          <p:nvPr/>
        </p:nvPicPr>
        <p:blipFill>
          <a:blip r:embed="rId3"/>
          <a:stretch>
            <a:fillRect/>
          </a:stretch>
        </p:blipFill>
        <p:spPr>
          <a:xfrm>
            <a:off x="418643" y="241180"/>
            <a:ext cx="10998990" cy="6175903"/>
          </a:xfrm>
          <a:prstGeom prst="rect">
            <a:avLst/>
          </a:prstGeom>
        </p:spPr>
      </p:pic>
    </p:spTree>
    <p:extLst>
      <p:ext uri="{BB962C8B-B14F-4D97-AF65-F5344CB8AC3E}">
        <p14:creationId xmlns:p14="http://schemas.microsoft.com/office/powerpoint/2010/main" val="13258110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 review: session objectives and takeaways</a:t>
            </a:r>
          </a:p>
        </p:txBody>
      </p:sp>
      <p:sp>
        <p:nvSpPr>
          <p:cNvPr id="5" name="Text Placeholder 4"/>
          <p:cNvSpPr>
            <a:spLocks noGrp="1"/>
          </p:cNvSpPr>
          <p:nvPr>
            <p:ph type="body" sz="quarter" idx="10"/>
          </p:nvPr>
        </p:nvSpPr>
        <p:spPr>
          <a:xfrm>
            <a:off x="269239" y="1189495"/>
            <a:ext cx="11653523" cy="3975960"/>
          </a:xfrm>
        </p:spPr>
        <p:txBody>
          <a:bodyPr/>
          <a:lstStyle/>
          <a:p>
            <a:r>
              <a:rPr lang="en-US" dirty="0"/>
              <a:t>At the end of this session, you should be </a:t>
            </a:r>
          </a:p>
          <a:p>
            <a:r>
              <a:rPr lang="en-US" dirty="0"/>
              <a:t>better able to…</a:t>
            </a:r>
          </a:p>
          <a:p>
            <a:pPr marL="560241" indent="-560241">
              <a:buFont typeface="Wingdings" panose="05000000000000000000" pitchFamily="2" charset="2"/>
              <a:buChar char="§"/>
            </a:pPr>
            <a:r>
              <a:rPr lang="en-US" sz="2353" dirty="0">
                <a:gradFill>
                  <a:gsLst>
                    <a:gs pos="7965">
                      <a:schemeClr val="tx1"/>
                    </a:gs>
                    <a:gs pos="63000">
                      <a:schemeClr val="tx1"/>
                    </a:gs>
                  </a:gsLst>
                  <a:lin ang="5400000" scaled="0"/>
                </a:gradFill>
              </a:rPr>
              <a:t>Learn the basics of SQL Server Machine Learning Services from the perspective of a SQL Server Professional</a:t>
            </a:r>
          </a:p>
          <a:p>
            <a:pPr marL="560241" indent="-560241">
              <a:buFont typeface="Wingdings" panose="05000000000000000000" pitchFamily="2" charset="2"/>
              <a:buChar char="§"/>
            </a:pPr>
            <a:r>
              <a:rPr lang="en-US" sz="2353" dirty="0">
                <a:gradFill>
                  <a:gsLst>
                    <a:gs pos="7965">
                      <a:schemeClr val="tx1"/>
                    </a:gs>
                    <a:gs pos="63000">
                      <a:schemeClr val="tx1"/>
                    </a:gs>
                  </a:gsLst>
                  <a:lin ang="5400000" scaled="0"/>
                </a:gradFill>
              </a:rPr>
              <a:t>Understand how SQL Server Machine Learning Services works behind the scenes to provide more confidence to deploy in an Enterprise Environment</a:t>
            </a:r>
          </a:p>
          <a:p>
            <a:pPr marL="560241" indent="-560241">
              <a:buFont typeface="Wingdings" panose="05000000000000000000" pitchFamily="2" charset="2"/>
              <a:buChar char="§"/>
            </a:pPr>
            <a:r>
              <a:rPr lang="en-US" dirty="0"/>
              <a:t>SQL Server Machine Learning Services is Secure, Scalable, and Familiar</a:t>
            </a:r>
          </a:p>
          <a:p>
            <a:pPr marL="560241" indent="-560241">
              <a:buFont typeface="Wingdings" panose="05000000000000000000" pitchFamily="2" charset="2"/>
              <a:buChar char="§"/>
            </a:pPr>
            <a:r>
              <a:rPr lang="en-US" dirty="0"/>
              <a:t>SQL Server 2016 and 2017 provide a new extensible database intelligence platform</a:t>
            </a:r>
          </a:p>
        </p:txBody>
      </p:sp>
    </p:spTree>
    <p:extLst>
      <p:ext uri="{BB962C8B-B14F-4D97-AF65-F5344CB8AC3E}">
        <p14:creationId xmlns:p14="http://schemas.microsoft.com/office/powerpoint/2010/main" val="42242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92732"/>
            <a:ext cx="11653523" cy="3752181"/>
          </a:xfrm>
        </p:spPr>
        <p:txBody>
          <a:bodyPr/>
          <a:lstStyle/>
          <a:p>
            <a:r>
              <a:rPr lang="en-US"/>
              <a:t>Specifies the type of server cluster manager</a:t>
            </a:r>
          </a:p>
          <a:p>
            <a:r>
              <a:rPr lang="en-US"/>
              <a:t>Available cluster types:</a:t>
            </a:r>
          </a:p>
          <a:p>
            <a:pPr lvl="1"/>
            <a:r>
              <a:rPr lang="en-US"/>
              <a:t>WSFC: Windows Server Failover Cluster</a:t>
            </a:r>
          </a:p>
          <a:p>
            <a:pPr lvl="1"/>
            <a:r>
              <a:rPr lang="en-US"/>
              <a:t>EXTERNAL: Non-Windows server cluster manager such as Linux Pacemaker</a:t>
            </a:r>
          </a:p>
          <a:p>
            <a:pPr lvl="1"/>
            <a:r>
              <a:rPr lang="en-US"/>
              <a:t>NONE: No cluster manager</a:t>
            </a:r>
          </a:p>
          <a:p>
            <a:pPr lvl="2"/>
            <a:r>
              <a:rPr lang="en-US"/>
              <a:t>Used to create cluster-less availability groups</a:t>
            </a:r>
          </a:p>
          <a:p>
            <a:pPr lvl="2"/>
            <a:r>
              <a:rPr lang="en-US"/>
              <a:t>Provides read-scale</a:t>
            </a:r>
          </a:p>
          <a:p>
            <a:pPr lvl="2"/>
            <a:r>
              <a:rPr lang="en-US"/>
              <a:t>Not intended for high availability</a:t>
            </a:r>
          </a:p>
          <a:p>
            <a:pPr lvl="2"/>
            <a:r>
              <a:rPr lang="en-US"/>
              <a:t>Manual failover only</a:t>
            </a:r>
          </a:p>
        </p:txBody>
      </p:sp>
      <p:sp>
        <p:nvSpPr>
          <p:cNvPr id="2" name="Title 1"/>
          <p:cNvSpPr>
            <a:spLocks noGrp="1"/>
          </p:cNvSpPr>
          <p:nvPr>
            <p:ph type="title"/>
          </p:nvPr>
        </p:nvSpPr>
        <p:spPr/>
        <p:txBody>
          <a:bodyPr/>
          <a:lstStyle/>
          <a:p>
            <a:r>
              <a:rPr lang="en-US">
                <a:solidFill>
                  <a:schemeClr val="accent3"/>
                </a:solidFill>
              </a:rPr>
              <a:t>Cluster Type</a:t>
            </a:r>
          </a:p>
        </p:txBody>
      </p:sp>
    </p:spTree>
    <p:extLst>
      <p:ext uri="{BB962C8B-B14F-4D97-AF65-F5344CB8AC3E}">
        <p14:creationId xmlns:p14="http://schemas.microsoft.com/office/powerpoint/2010/main" val="5361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Minimum Replica Commit</a:t>
            </a:r>
          </a:p>
        </p:txBody>
      </p:sp>
      <p:pic>
        <p:nvPicPr>
          <p:cNvPr id="7" name="Picture 6" descr="Screen Clipping">
            <a:extLst>
              <a:ext uri="{FF2B5EF4-FFF2-40B4-BE49-F238E27FC236}">
                <a16:creationId xmlns:a16="http://schemas.microsoft.com/office/drawing/2014/main" id="{7741B0C8-A60C-435B-B240-48D9256DBC55}"/>
              </a:ext>
            </a:extLst>
          </p:cNvPr>
          <p:cNvPicPr/>
          <p:nvPr/>
        </p:nvPicPr>
        <p:blipFill>
          <a:blip r:embed="rId3">
            <a:extLst>
              <a:ext uri="{28A0092B-C50C-407E-A947-70E740481C1C}">
                <a14:useLocalDpi xmlns:a14="http://schemas.microsoft.com/office/drawing/2010/main" val="0"/>
              </a:ext>
            </a:extLst>
          </a:blip>
          <a:stretch>
            <a:fillRect/>
          </a:stretch>
        </p:blipFill>
        <p:spPr>
          <a:xfrm>
            <a:off x="2899064" y="1192732"/>
            <a:ext cx="6393874" cy="4363846"/>
          </a:xfrm>
          <a:prstGeom prst="rect">
            <a:avLst/>
          </a:prstGeom>
          <a:ln>
            <a:solidFill>
              <a:sysClr val="windowText" lastClr="000000"/>
            </a:solidFill>
          </a:ln>
        </p:spPr>
      </p:pic>
      <p:sp>
        <p:nvSpPr>
          <p:cNvPr id="10" name="Oval 9">
            <a:extLst>
              <a:ext uri="{FF2B5EF4-FFF2-40B4-BE49-F238E27FC236}">
                <a16:creationId xmlns:a16="http://schemas.microsoft.com/office/drawing/2014/main" id="{B57FE0D0-77DA-463B-A8D4-66AA7CF741D9}"/>
              </a:ext>
            </a:extLst>
          </p:cNvPr>
          <p:cNvSpPr/>
          <p:nvPr/>
        </p:nvSpPr>
        <p:spPr bwMode="auto">
          <a:xfrm>
            <a:off x="2958513" y="4997744"/>
            <a:ext cx="3436295" cy="522914"/>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068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454A63-BE3B-4313-8602-6578044B10EC}"/>
              </a:ext>
            </a:extLst>
          </p:cNvPr>
          <p:cNvSpPr>
            <a:spLocks noGrp="1"/>
          </p:cNvSpPr>
          <p:nvPr>
            <p:ph type="body" sz="quarter" idx="10"/>
          </p:nvPr>
        </p:nvSpPr>
        <p:spPr>
          <a:xfrm>
            <a:off x="270066" y="1189815"/>
            <a:ext cx="11651870" cy="6289862"/>
          </a:xfrm>
        </p:spPr>
        <p:txBody>
          <a:bodyPr/>
          <a:lstStyle/>
          <a:p>
            <a:r>
              <a:rPr lang="en-US" sz="3200" dirty="0">
                <a:latin typeface="Segoe UI Light" panose="020B0502040204020203" pitchFamily="34" charset="0"/>
                <a:cs typeface="Segoe UI Light" panose="020B0502040204020203" pitchFamily="34" charset="0"/>
              </a:rPr>
              <a:t>Database feature providing insight into potential query performance problems and recommends solutions.</a:t>
            </a:r>
          </a:p>
          <a:p>
            <a:r>
              <a:rPr lang="en-US" sz="3200" dirty="0">
                <a:latin typeface="Segoe UI Light" panose="020B0502040204020203" pitchFamily="34" charset="0"/>
                <a:cs typeface="Segoe UI Light" panose="020B0502040204020203" pitchFamily="34" charset="0"/>
              </a:rPr>
              <a:t>Detects regressed plans and applies last known good plan if difference in performance is high enough.</a:t>
            </a: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 </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7F28EF7D-BD13-4B3D-AC39-A97CA0F3CE98}"/>
              </a:ext>
            </a:extLst>
          </p:cNvPr>
          <p:cNvSpPr>
            <a:spLocks noGrp="1"/>
          </p:cNvSpPr>
          <p:nvPr>
            <p:ph type="title"/>
          </p:nvPr>
        </p:nvSpPr>
        <p:spPr>
          <a:xfrm>
            <a:off x="268927" y="287343"/>
            <a:ext cx="11653523" cy="896425"/>
          </a:xfrm>
        </p:spPr>
        <p:txBody>
          <a:bodyPr>
            <a:normAutofit fontScale="90000"/>
          </a:bodyPr>
          <a:lstStyle/>
          <a:p>
            <a:br>
              <a:rPr lang="en-US" sz="4313" dirty="0">
                <a:solidFill>
                  <a:srgbClr val="0078D7"/>
                </a:solidFill>
                <a:latin typeface="Segoe UI Light" panose="020B0502040204020203" pitchFamily="34" charset="0"/>
                <a:cs typeface="Segoe UI Light" panose="020B0502040204020203" pitchFamily="34" charset="0"/>
              </a:rPr>
            </a:br>
            <a:r>
              <a:rPr lang="en-US" sz="5196" dirty="0">
                <a:solidFill>
                  <a:srgbClr val="0078D7"/>
                </a:solidFill>
                <a:latin typeface="Segoe UI Light (heading)"/>
                <a:cs typeface="Segoe UI Light" panose="020B0502040204020203" pitchFamily="34" charset="0"/>
              </a:rPr>
              <a:t>Automatic Tuning</a:t>
            </a:r>
            <a:br>
              <a:rPr lang="en-US" dirty="0"/>
            </a:br>
            <a:endParaRPr lang="en-US" dirty="0"/>
          </a:p>
        </p:txBody>
      </p:sp>
    </p:spTree>
    <p:extLst>
      <p:ext uri="{BB962C8B-B14F-4D97-AF65-F5344CB8AC3E}">
        <p14:creationId xmlns:p14="http://schemas.microsoft.com/office/powerpoint/2010/main" val="15396063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2A13-A3A6-45AC-8EE1-2001EF738ECB}"/>
              </a:ext>
            </a:extLst>
          </p:cNvPr>
          <p:cNvSpPr>
            <a:spLocks noGrp="1"/>
          </p:cNvSpPr>
          <p:nvPr>
            <p:ph type="title"/>
          </p:nvPr>
        </p:nvSpPr>
        <p:spPr>
          <a:xfrm>
            <a:off x="268928" y="289956"/>
            <a:ext cx="11653523" cy="896425"/>
          </a:xfrm>
        </p:spPr>
        <p:txBody>
          <a:bodyPr>
            <a:noAutofit/>
          </a:bodyPr>
          <a:lstStyle/>
          <a:p>
            <a:r>
              <a:rPr lang="en-GB" sz="4705">
                <a:solidFill>
                  <a:srgbClr val="0070C0"/>
                </a:solidFill>
                <a:latin typeface="Segoe UI Light (heading)"/>
                <a:cs typeface="Segoe UI Light" panose="020B0502040204020203" pitchFamily="34" charset="0"/>
              </a:rPr>
              <a:t>Automatic Plan Correction</a:t>
            </a:r>
            <a:endParaRPr lang="en-US" sz="4705">
              <a:solidFill>
                <a:srgbClr val="0070C0"/>
              </a:solidFill>
              <a:latin typeface="Segoe UI Light (heading)"/>
              <a:cs typeface="Segoe UI Light" panose="020B0502040204020203" pitchFamily="34" charset="0"/>
            </a:endParaRPr>
          </a:p>
        </p:txBody>
      </p:sp>
      <p:sp>
        <p:nvSpPr>
          <p:cNvPr id="4" name="Content Placeholder 7">
            <a:extLst>
              <a:ext uri="{FF2B5EF4-FFF2-40B4-BE49-F238E27FC236}">
                <a16:creationId xmlns:a16="http://schemas.microsoft.com/office/drawing/2014/main" id="{CE7DE9A5-D4F0-40FA-8F5A-4E74EEF8BB62}"/>
              </a:ext>
            </a:extLst>
          </p:cNvPr>
          <p:cNvSpPr>
            <a:spLocks noGrp="1"/>
          </p:cNvSpPr>
          <p:nvPr>
            <p:ph sz="quarter" idx="14"/>
          </p:nvPr>
        </p:nvSpPr>
        <p:spPr>
          <a:xfrm>
            <a:off x="265180" y="1192732"/>
            <a:ext cx="11657481" cy="2124788"/>
          </a:xfrm>
        </p:spPr>
        <p:txBody>
          <a:bodyPr/>
          <a:lstStyle/>
          <a:p>
            <a:pPr>
              <a:spcAft>
                <a:spcPts val="600"/>
              </a:spcAft>
            </a:pPr>
            <a:r>
              <a:rPr lang="en-GB">
                <a:gradFill>
                  <a:gsLst>
                    <a:gs pos="2917">
                      <a:schemeClr val="tx1"/>
                    </a:gs>
                    <a:gs pos="30000">
                      <a:schemeClr val="tx1"/>
                    </a:gs>
                  </a:gsLst>
                  <a:lin ang="5400000" scaled="0"/>
                </a:gradFill>
              </a:rPr>
              <a:t>Automatically apply the mitigation identified in </a:t>
            </a:r>
            <a:r>
              <a:rPr lang="en-US" b="1" err="1">
                <a:solidFill>
                  <a:schemeClr val="tx1"/>
                </a:solidFill>
              </a:rPr>
              <a:t>sys.dm_db_tuning_recommendations</a:t>
            </a:r>
            <a:r>
              <a:rPr lang="en-US" b="1">
                <a:solidFill>
                  <a:schemeClr val="tx1"/>
                </a:solidFill>
              </a:rPr>
              <a:t> </a:t>
            </a:r>
            <a:r>
              <a:rPr lang="en-US">
                <a:solidFill>
                  <a:schemeClr val="tx1"/>
                </a:solidFill>
              </a:rPr>
              <a:t>by enabling the </a:t>
            </a:r>
            <a:r>
              <a:rPr lang="en-US" b="1">
                <a:solidFill>
                  <a:schemeClr val="tx1"/>
                </a:solidFill>
              </a:rPr>
              <a:t>AUTOMATIC_TUNING</a:t>
            </a:r>
            <a:r>
              <a:rPr lang="en-US">
                <a:solidFill>
                  <a:schemeClr val="tx1"/>
                </a:solidFill>
              </a:rPr>
              <a:t> database property:</a:t>
            </a:r>
          </a:p>
          <a:p>
            <a:pPr marL="571281" indent="-571281"/>
            <a:endParaRPr lang="en-US"/>
          </a:p>
        </p:txBody>
      </p:sp>
      <p:sp>
        <p:nvSpPr>
          <p:cNvPr id="5" name="Rectangle 4">
            <a:extLst>
              <a:ext uri="{FF2B5EF4-FFF2-40B4-BE49-F238E27FC236}">
                <a16:creationId xmlns:a16="http://schemas.microsoft.com/office/drawing/2014/main" id="{05DF62F2-DB80-49DE-BEE8-F81C1E7FB6BA}"/>
              </a:ext>
            </a:extLst>
          </p:cNvPr>
          <p:cNvSpPr/>
          <p:nvPr/>
        </p:nvSpPr>
        <p:spPr bwMode="auto">
          <a:xfrm>
            <a:off x="453506" y="2977135"/>
            <a:ext cx="250007" cy="773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pPr>
            <a:endParaRPr lang="en-US" sz="2000" b="1">
              <a:solidFill>
                <a:prstClr val="white"/>
              </a:solidFill>
              <a:latin typeface="Calibri Light" panose="020F0302020204030204"/>
              <a:ea typeface="Segoe UI" pitchFamily="34" charset="0"/>
              <a:cs typeface="Segoe UI" pitchFamily="34" charset="0"/>
            </a:endParaRPr>
          </a:p>
        </p:txBody>
      </p:sp>
      <p:sp>
        <p:nvSpPr>
          <p:cNvPr id="7" name="Rectangle 3">
            <a:extLst>
              <a:ext uri="{FF2B5EF4-FFF2-40B4-BE49-F238E27FC236}">
                <a16:creationId xmlns:a16="http://schemas.microsoft.com/office/drawing/2014/main" id="{38E02736-4B27-43C6-97DF-E5BCFEB5DACB}"/>
              </a:ext>
            </a:extLst>
          </p:cNvPr>
          <p:cNvSpPr>
            <a:spLocks noChangeArrowheads="1"/>
          </p:cNvSpPr>
          <p:nvPr/>
        </p:nvSpPr>
        <p:spPr bwMode="auto">
          <a:xfrm>
            <a:off x="703514" y="2977135"/>
            <a:ext cx="11054641" cy="773930"/>
          </a:xfrm>
          <a:prstGeom prst="rect">
            <a:avLst/>
          </a:prstGeom>
          <a:solidFill>
            <a:schemeClr val="bg1">
              <a:lumMod val="95000"/>
            </a:schemeClr>
          </a:solidFill>
          <a:ln>
            <a:noFill/>
          </a:ln>
          <a:effectLst/>
          <a:extLst/>
        </p:spPr>
        <p:txBody>
          <a:bodyPr vert="horz" wrap="square" lIns="109696" tIns="0" rIns="91414" bIns="0" numCol="1" anchor="ctr" anchorCtr="0" compatLnSpc="1">
            <a:prstTxWarp prst="textNoShape">
              <a:avLst/>
            </a:prstTxWarp>
            <a:noAutofit/>
          </a:bodyPr>
          <a:lstStyle/>
          <a:p>
            <a:pPr defTabSz="914049" eaLnBrk="0" hangingPunct="0"/>
            <a:r>
              <a:rPr lang="en-GB" altLang="en-US" sz="1200">
                <a:solidFill>
                  <a:srgbClr val="222222"/>
                </a:solidFill>
                <a:latin typeface="Consolas" panose="020B0609020204030204" pitchFamily="49" charset="0"/>
              </a:rPr>
              <a:t>ALTER DATABASE current</a:t>
            </a:r>
          </a:p>
          <a:p>
            <a:pPr defTabSz="914049" eaLnBrk="0" hangingPunct="0"/>
            <a:r>
              <a:rPr lang="en-GB" altLang="en-US" sz="1200">
                <a:solidFill>
                  <a:srgbClr val="222222"/>
                </a:solidFill>
                <a:latin typeface="Consolas" panose="020B0609020204030204" pitchFamily="49" charset="0"/>
              </a:rPr>
              <a:t>SET AUTOMATIC_TUNING ( FORCE_LAST_GOOD_PLAN = ON ); </a:t>
            </a:r>
            <a:endParaRPr lang="en-US" altLang="en-US" sz="1200">
              <a:solidFill>
                <a:srgbClr val="222222"/>
              </a:solidFill>
              <a:latin typeface="Consolas" panose="020B0609020204030204" pitchFamily="49" charset="0"/>
            </a:endParaRPr>
          </a:p>
        </p:txBody>
      </p:sp>
      <p:pic>
        <p:nvPicPr>
          <p:cNvPr id="9" name="Picture 8">
            <a:extLst>
              <a:ext uri="{FF2B5EF4-FFF2-40B4-BE49-F238E27FC236}">
                <a16:creationId xmlns:a16="http://schemas.microsoft.com/office/drawing/2014/main" id="{DFE777C1-CAC4-4295-9204-F61079F4C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115" y="3971107"/>
            <a:ext cx="5239056" cy="2280037"/>
          </a:xfrm>
          <a:prstGeom prst="rect">
            <a:avLst/>
          </a:prstGeom>
        </p:spPr>
      </p:pic>
    </p:spTree>
    <p:extLst>
      <p:ext uri="{BB962C8B-B14F-4D97-AF65-F5344CB8AC3E}">
        <p14:creationId xmlns:p14="http://schemas.microsoft.com/office/powerpoint/2010/main" val="2786686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6" y="1444646"/>
            <a:ext cx="12190270" cy="542876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sp>
        <p:nvSpPr>
          <p:cNvPr id="2" name="Title 1"/>
          <p:cNvSpPr>
            <a:spLocks noGrp="1"/>
          </p:cNvSpPr>
          <p:nvPr>
            <p:ph type="title"/>
          </p:nvPr>
        </p:nvSpPr>
        <p:spPr/>
        <p:txBody>
          <a:bodyPr>
            <a:noAutofit/>
          </a:bodyPr>
          <a:lstStyle/>
          <a:p>
            <a:r>
              <a:rPr lang="en-US">
                <a:solidFill>
                  <a:srgbClr val="0078D7"/>
                </a:solidFill>
              </a:rPr>
              <a:t>SQL Server Supported Platforms</a:t>
            </a:r>
          </a:p>
        </p:txBody>
      </p:sp>
      <p:grpSp>
        <p:nvGrpSpPr>
          <p:cNvPr id="5" name="Group 4"/>
          <p:cNvGrpSpPr/>
          <p:nvPr/>
        </p:nvGrpSpPr>
        <p:grpSpPr>
          <a:xfrm>
            <a:off x="680727" y="1800608"/>
            <a:ext cx="2797667" cy="4730429"/>
            <a:chOff x="724904" y="1800377"/>
            <a:chExt cx="2798064" cy="4731100"/>
          </a:xfrm>
        </p:grpSpPr>
        <p:grpSp>
          <p:nvGrpSpPr>
            <p:cNvPr id="4" name="Group 3"/>
            <p:cNvGrpSpPr/>
            <p:nvPr/>
          </p:nvGrpSpPr>
          <p:grpSpPr>
            <a:xfrm>
              <a:off x="724904" y="1800377"/>
              <a:ext cx="2798064" cy="4731100"/>
              <a:chOff x="485300" y="1886675"/>
              <a:chExt cx="2841183" cy="4731100"/>
            </a:xfrm>
          </p:grpSpPr>
          <p:sp>
            <p:nvSpPr>
              <p:cNvPr id="35" name="Rectangle 34"/>
              <p:cNvSpPr/>
              <p:nvPr/>
            </p:nvSpPr>
            <p:spPr bwMode="auto">
              <a:xfrm>
                <a:off x="485300" y="2477862"/>
                <a:ext cx="2841183" cy="4139913"/>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41" tIns="274281" rIns="91427" bIns="137141" numCol="1" spcCol="0" rtlCol="0" fromWordArt="0" anchor="b" anchorCtr="0" forceAA="0" compatLnSpc="1">
                <a:prstTxWarp prst="textNoShape">
                  <a:avLst/>
                </a:prstTxWarp>
                <a:noAutofit/>
              </a:bodyPr>
              <a:lstStyle/>
              <a:p>
                <a:pPr defTabSz="914188">
                  <a:defRPr/>
                </a:pPr>
                <a:endParaRPr lang="en-US" sz="2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 name="Rectangle 35"/>
              <p:cNvSpPr/>
              <p:nvPr/>
            </p:nvSpPr>
            <p:spPr bwMode="auto">
              <a:xfrm>
                <a:off x="485300" y="1886675"/>
                <a:ext cx="2841183"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188">
                  <a:defRPr/>
                </a:pPr>
                <a:r>
                  <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Linux </a:t>
                </a:r>
              </a:p>
            </p:txBody>
          </p:sp>
        </p:gr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8171" y="5745300"/>
              <a:ext cx="1851530" cy="417453"/>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4532" y="2728401"/>
              <a:ext cx="1638809" cy="761425"/>
            </a:xfrm>
            <a:prstGeom prst="rect">
              <a:avLst/>
            </a:prstGeom>
          </p:spPr>
        </p:pic>
      </p:grpSp>
      <p:sp>
        <p:nvSpPr>
          <p:cNvPr id="48" name="Rectangle 47"/>
          <p:cNvSpPr/>
          <p:nvPr/>
        </p:nvSpPr>
        <p:spPr>
          <a:xfrm>
            <a:off x="7315027" y="1444647"/>
            <a:ext cx="4876108" cy="542876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50" name="Group 49"/>
          <p:cNvGrpSpPr/>
          <p:nvPr/>
        </p:nvGrpSpPr>
        <p:grpSpPr>
          <a:xfrm>
            <a:off x="3837498" y="1800609"/>
            <a:ext cx="2797668" cy="2170443"/>
            <a:chOff x="947868" y="4427983"/>
            <a:chExt cx="1903388" cy="2170751"/>
          </a:xfrm>
        </p:grpSpPr>
        <p:sp>
          <p:nvSpPr>
            <p:cNvPr id="51" name="Rectangle 50"/>
            <p:cNvSpPr/>
            <p:nvPr/>
          </p:nvSpPr>
          <p:spPr bwMode="auto">
            <a:xfrm>
              <a:off x="947868" y="5019170"/>
              <a:ext cx="1903388" cy="1579564"/>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41" tIns="274281" rIns="91427" bIns="137141" numCol="1" spcCol="0" rtlCol="0" fromWordArt="0" anchor="b" anchorCtr="0" forceAA="0" compatLnSpc="1">
              <a:prstTxWarp prst="textNoShape">
                <a:avLst/>
              </a:prstTxWarp>
              <a:noAutofit/>
            </a:bodyPr>
            <a:lstStyle/>
            <a:p>
              <a:pPr defTabSz="914188">
                <a:defRPr/>
              </a:pPr>
              <a:endParaRPr lang="en-US" sz="2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bwMode="auto">
            <a:xfrm>
              <a:off x="947868" y="4427983"/>
              <a:ext cx="1903388"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188">
                <a:defRPr/>
              </a:pPr>
              <a:r>
                <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Containers</a:t>
              </a:r>
            </a:p>
          </p:txBody>
        </p:sp>
      </p:grpSp>
      <p:grpSp>
        <p:nvGrpSpPr>
          <p:cNvPr id="14" name="Group 36"/>
          <p:cNvGrpSpPr>
            <a:grpSpLocks noChangeAspect="1"/>
          </p:cNvGrpSpPr>
          <p:nvPr/>
        </p:nvGrpSpPr>
        <p:grpSpPr bwMode="auto">
          <a:xfrm>
            <a:off x="4264920" y="2953607"/>
            <a:ext cx="1942824" cy="455548"/>
            <a:chOff x="2173" y="2592"/>
            <a:chExt cx="1224" cy="287"/>
          </a:xfrm>
        </p:grpSpPr>
        <p:sp>
          <p:nvSpPr>
            <p:cNvPr id="15" name="Freeform 37"/>
            <p:cNvSpPr>
              <a:spLocks/>
            </p:cNvSpPr>
            <p:nvPr/>
          </p:nvSpPr>
          <p:spPr bwMode="auto">
            <a:xfrm>
              <a:off x="2234" y="2592"/>
              <a:ext cx="449" cy="287"/>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16" name="Freeform 38"/>
            <p:cNvSpPr>
              <a:spLocks/>
            </p:cNvSpPr>
            <p:nvPr/>
          </p:nvSpPr>
          <p:spPr bwMode="auto">
            <a:xfrm>
              <a:off x="2241" y="2648"/>
              <a:ext cx="432" cy="223"/>
            </a:xfrm>
            <a:custGeom>
              <a:avLst/>
              <a:gdLst>
                <a:gd name="T0" fmla="*/ 839 w 966"/>
                <a:gd name="T1" fmla="*/ 114 h 499"/>
                <a:gd name="T2" fmla="*/ 781 w 966"/>
                <a:gd name="T3" fmla="*/ 0 h 499"/>
                <a:gd name="T4" fmla="*/ 793 w 966"/>
                <a:gd name="T5" fmla="*/ 155 h 499"/>
                <a:gd name="T6" fmla="*/ 661 w 966"/>
                <a:gd name="T7" fmla="*/ 197 h 499"/>
                <a:gd name="T8" fmla="*/ 5 w 966"/>
                <a:gd name="T9" fmla="*/ 197 h 499"/>
                <a:gd name="T10" fmla="*/ 32 w 966"/>
                <a:gd name="T11" fmla="*/ 348 h 499"/>
                <a:gd name="T12" fmla="*/ 40 w 966"/>
                <a:gd name="T13" fmla="*/ 362 h 499"/>
                <a:gd name="T14" fmla="*/ 55 w 966"/>
                <a:gd name="T15" fmla="*/ 385 h 499"/>
                <a:gd name="T16" fmla="*/ 55 w 966"/>
                <a:gd name="T17" fmla="*/ 385 h 499"/>
                <a:gd name="T18" fmla="*/ 130 w 966"/>
                <a:gd name="T19" fmla="*/ 386 h 499"/>
                <a:gd name="T20" fmla="*/ 130 w 966"/>
                <a:gd name="T21" fmla="*/ 386 h 499"/>
                <a:gd name="T22" fmla="*/ 239 w 966"/>
                <a:gd name="T23" fmla="*/ 371 h 499"/>
                <a:gd name="T24" fmla="*/ 249 w 966"/>
                <a:gd name="T25" fmla="*/ 375 h 499"/>
                <a:gd name="T26" fmla="*/ 244 w 966"/>
                <a:gd name="T27" fmla="*/ 385 h 499"/>
                <a:gd name="T28" fmla="*/ 233 w 966"/>
                <a:gd name="T29" fmla="*/ 389 h 499"/>
                <a:gd name="T30" fmla="*/ 233 w 966"/>
                <a:gd name="T31" fmla="*/ 389 h 499"/>
                <a:gd name="T32" fmla="*/ 157 w 966"/>
                <a:gd name="T33" fmla="*/ 401 h 499"/>
                <a:gd name="T34" fmla="*/ 155 w 966"/>
                <a:gd name="T35" fmla="*/ 401 h 499"/>
                <a:gd name="T36" fmla="*/ 152 w 966"/>
                <a:gd name="T37" fmla="*/ 402 h 499"/>
                <a:gd name="T38" fmla="*/ 114 w 966"/>
                <a:gd name="T39" fmla="*/ 402 h 499"/>
                <a:gd name="T40" fmla="*/ 70 w 966"/>
                <a:gd name="T41" fmla="*/ 401 h 499"/>
                <a:gd name="T42" fmla="*/ 70 w 966"/>
                <a:gd name="T43" fmla="*/ 402 h 499"/>
                <a:gd name="T44" fmla="*/ 317 w 966"/>
                <a:gd name="T45" fmla="*/ 499 h 499"/>
                <a:gd name="T46" fmla="*/ 821 w 966"/>
                <a:gd name="T47" fmla="*/ 176 h 499"/>
                <a:gd name="T48" fmla="*/ 966 w 966"/>
                <a:gd name="T49" fmla="*/ 115 h 499"/>
                <a:gd name="T50" fmla="*/ 839 w 966"/>
                <a:gd name="T51" fmla="*/ 11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6" h="499">
                  <a:moveTo>
                    <a:pt x="839" y="114"/>
                  </a:moveTo>
                  <a:cubicBezTo>
                    <a:pt x="846" y="62"/>
                    <a:pt x="806" y="20"/>
                    <a:pt x="781" y="0"/>
                  </a:cubicBezTo>
                  <a:cubicBezTo>
                    <a:pt x="753" y="33"/>
                    <a:pt x="748" y="119"/>
                    <a:pt x="793" y="155"/>
                  </a:cubicBezTo>
                  <a:cubicBezTo>
                    <a:pt x="768" y="177"/>
                    <a:pt x="715" y="197"/>
                    <a:pt x="661" y="197"/>
                  </a:cubicBezTo>
                  <a:cubicBezTo>
                    <a:pt x="5" y="197"/>
                    <a:pt x="5" y="197"/>
                    <a:pt x="5" y="197"/>
                  </a:cubicBezTo>
                  <a:cubicBezTo>
                    <a:pt x="0" y="253"/>
                    <a:pt x="10" y="304"/>
                    <a:pt x="32" y="348"/>
                  </a:cubicBezTo>
                  <a:cubicBezTo>
                    <a:pt x="40" y="362"/>
                    <a:pt x="40" y="362"/>
                    <a:pt x="40" y="362"/>
                  </a:cubicBezTo>
                  <a:cubicBezTo>
                    <a:pt x="45" y="369"/>
                    <a:pt x="50" y="377"/>
                    <a:pt x="55" y="385"/>
                  </a:cubicBezTo>
                  <a:cubicBezTo>
                    <a:pt x="55" y="385"/>
                    <a:pt x="55" y="385"/>
                    <a:pt x="55" y="385"/>
                  </a:cubicBezTo>
                  <a:cubicBezTo>
                    <a:pt x="82" y="386"/>
                    <a:pt x="107" y="387"/>
                    <a:pt x="130" y="386"/>
                  </a:cubicBezTo>
                  <a:cubicBezTo>
                    <a:pt x="130" y="386"/>
                    <a:pt x="130" y="386"/>
                    <a:pt x="130" y="386"/>
                  </a:cubicBezTo>
                  <a:cubicBezTo>
                    <a:pt x="175" y="385"/>
                    <a:pt x="211" y="380"/>
                    <a:pt x="239" y="371"/>
                  </a:cubicBezTo>
                  <a:cubicBezTo>
                    <a:pt x="243" y="369"/>
                    <a:pt x="247" y="371"/>
                    <a:pt x="249" y="375"/>
                  </a:cubicBezTo>
                  <a:cubicBezTo>
                    <a:pt x="250" y="380"/>
                    <a:pt x="248" y="384"/>
                    <a:pt x="244" y="385"/>
                  </a:cubicBezTo>
                  <a:cubicBezTo>
                    <a:pt x="240" y="387"/>
                    <a:pt x="236" y="388"/>
                    <a:pt x="233" y="389"/>
                  </a:cubicBezTo>
                  <a:cubicBezTo>
                    <a:pt x="233" y="389"/>
                    <a:pt x="233" y="389"/>
                    <a:pt x="233" y="389"/>
                  </a:cubicBezTo>
                  <a:cubicBezTo>
                    <a:pt x="211" y="395"/>
                    <a:pt x="187" y="399"/>
                    <a:pt x="157" y="401"/>
                  </a:cubicBezTo>
                  <a:cubicBezTo>
                    <a:pt x="159" y="401"/>
                    <a:pt x="155" y="401"/>
                    <a:pt x="155" y="401"/>
                  </a:cubicBezTo>
                  <a:cubicBezTo>
                    <a:pt x="154" y="401"/>
                    <a:pt x="153" y="402"/>
                    <a:pt x="152" y="402"/>
                  </a:cubicBezTo>
                  <a:cubicBezTo>
                    <a:pt x="140" y="402"/>
                    <a:pt x="127" y="402"/>
                    <a:pt x="114" y="402"/>
                  </a:cubicBezTo>
                  <a:cubicBezTo>
                    <a:pt x="100" y="402"/>
                    <a:pt x="86" y="402"/>
                    <a:pt x="70" y="401"/>
                  </a:cubicBezTo>
                  <a:cubicBezTo>
                    <a:pt x="70" y="402"/>
                    <a:pt x="70" y="402"/>
                    <a:pt x="70" y="402"/>
                  </a:cubicBezTo>
                  <a:cubicBezTo>
                    <a:pt x="124" y="463"/>
                    <a:pt x="210" y="499"/>
                    <a:pt x="317" y="499"/>
                  </a:cubicBezTo>
                  <a:cubicBezTo>
                    <a:pt x="544" y="499"/>
                    <a:pt x="736" y="399"/>
                    <a:pt x="821" y="176"/>
                  </a:cubicBezTo>
                  <a:cubicBezTo>
                    <a:pt x="882" y="182"/>
                    <a:pt x="940" y="167"/>
                    <a:pt x="966" y="115"/>
                  </a:cubicBezTo>
                  <a:cubicBezTo>
                    <a:pt x="924" y="91"/>
                    <a:pt x="870" y="99"/>
                    <a:pt x="839" y="114"/>
                  </a:cubicBezTo>
                  <a:close/>
                </a:path>
              </a:pathLst>
            </a:custGeom>
            <a:solidFill>
              <a:srgbClr val="00A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17" name="Freeform 39"/>
            <p:cNvSpPr>
              <a:spLocks/>
            </p:cNvSpPr>
            <p:nvPr/>
          </p:nvSpPr>
          <p:spPr bwMode="auto">
            <a:xfrm>
              <a:off x="2260" y="2648"/>
              <a:ext cx="359" cy="197"/>
            </a:xfrm>
            <a:custGeom>
              <a:avLst/>
              <a:gdLst>
                <a:gd name="T0" fmla="*/ 798 w 805"/>
                <a:gd name="T1" fmla="*/ 114 h 440"/>
                <a:gd name="T2" fmla="*/ 740 w 805"/>
                <a:gd name="T3" fmla="*/ 0 h 440"/>
                <a:gd name="T4" fmla="*/ 752 w 805"/>
                <a:gd name="T5" fmla="*/ 155 h 440"/>
                <a:gd name="T6" fmla="*/ 620 w 805"/>
                <a:gd name="T7" fmla="*/ 197 h 440"/>
                <a:gd name="T8" fmla="*/ 3 w 805"/>
                <a:gd name="T9" fmla="*/ 197 h 440"/>
                <a:gd name="T10" fmla="*/ 89 w 805"/>
                <a:gd name="T11" fmla="*/ 386 h 440"/>
                <a:gd name="T12" fmla="*/ 89 w 805"/>
                <a:gd name="T13" fmla="*/ 386 h 440"/>
                <a:gd name="T14" fmla="*/ 198 w 805"/>
                <a:gd name="T15" fmla="*/ 371 h 440"/>
                <a:gd name="T16" fmla="*/ 208 w 805"/>
                <a:gd name="T17" fmla="*/ 375 h 440"/>
                <a:gd name="T18" fmla="*/ 203 w 805"/>
                <a:gd name="T19" fmla="*/ 385 h 440"/>
                <a:gd name="T20" fmla="*/ 192 w 805"/>
                <a:gd name="T21" fmla="*/ 389 h 440"/>
                <a:gd name="T22" fmla="*/ 192 w 805"/>
                <a:gd name="T23" fmla="*/ 389 h 440"/>
                <a:gd name="T24" fmla="*/ 114 w 805"/>
                <a:gd name="T25" fmla="*/ 402 h 440"/>
                <a:gd name="T26" fmla="*/ 114 w 805"/>
                <a:gd name="T27" fmla="*/ 401 h 440"/>
                <a:gd name="T28" fmla="*/ 431 w 805"/>
                <a:gd name="T29" fmla="*/ 391 h 440"/>
                <a:gd name="T30" fmla="*/ 802 w 805"/>
                <a:gd name="T31" fmla="*/ 113 h 440"/>
                <a:gd name="T32" fmla="*/ 798 w 805"/>
                <a:gd name="T33" fmla="*/ 11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5" h="440">
                  <a:moveTo>
                    <a:pt x="798" y="114"/>
                  </a:moveTo>
                  <a:cubicBezTo>
                    <a:pt x="805" y="62"/>
                    <a:pt x="765" y="20"/>
                    <a:pt x="740" y="0"/>
                  </a:cubicBezTo>
                  <a:cubicBezTo>
                    <a:pt x="712" y="33"/>
                    <a:pt x="707" y="119"/>
                    <a:pt x="752" y="155"/>
                  </a:cubicBezTo>
                  <a:cubicBezTo>
                    <a:pt x="727" y="177"/>
                    <a:pt x="674" y="197"/>
                    <a:pt x="620" y="197"/>
                  </a:cubicBezTo>
                  <a:cubicBezTo>
                    <a:pt x="3" y="197"/>
                    <a:pt x="3" y="197"/>
                    <a:pt x="3" y="197"/>
                  </a:cubicBezTo>
                  <a:cubicBezTo>
                    <a:pt x="0" y="282"/>
                    <a:pt x="32" y="347"/>
                    <a:pt x="89" y="386"/>
                  </a:cubicBezTo>
                  <a:cubicBezTo>
                    <a:pt x="89" y="386"/>
                    <a:pt x="89" y="386"/>
                    <a:pt x="89" y="386"/>
                  </a:cubicBezTo>
                  <a:cubicBezTo>
                    <a:pt x="134" y="385"/>
                    <a:pt x="170" y="380"/>
                    <a:pt x="198" y="371"/>
                  </a:cubicBezTo>
                  <a:cubicBezTo>
                    <a:pt x="202" y="369"/>
                    <a:pt x="206" y="371"/>
                    <a:pt x="208" y="375"/>
                  </a:cubicBezTo>
                  <a:cubicBezTo>
                    <a:pt x="209" y="380"/>
                    <a:pt x="207" y="384"/>
                    <a:pt x="203" y="385"/>
                  </a:cubicBezTo>
                  <a:cubicBezTo>
                    <a:pt x="199" y="387"/>
                    <a:pt x="195" y="388"/>
                    <a:pt x="192" y="389"/>
                  </a:cubicBezTo>
                  <a:cubicBezTo>
                    <a:pt x="192" y="389"/>
                    <a:pt x="192" y="389"/>
                    <a:pt x="192" y="389"/>
                  </a:cubicBezTo>
                  <a:cubicBezTo>
                    <a:pt x="170" y="395"/>
                    <a:pt x="144" y="400"/>
                    <a:pt x="114" y="402"/>
                  </a:cubicBezTo>
                  <a:cubicBezTo>
                    <a:pt x="114" y="402"/>
                    <a:pt x="114" y="401"/>
                    <a:pt x="114" y="401"/>
                  </a:cubicBezTo>
                  <a:cubicBezTo>
                    <a:pt x="191" y="440"/>
                    <a:pt x="303" y="440"/>
                    <a:pt x="431" y="391"/>
                  </a:cubicBezTo>
                  <a:cubicBezTo>
                    <a:pt x="575" y="336"/>
                    <a:pt x="709" y="232"/>
                    <a:pt x="802" y="113"/>
                  </a:cubicBezTo>
                  <a:cubicBezTo>
                    <a:pt x="801" y="113"/>
                    <a:pt x="799" y="114"/>
                    <a:pt x="798" y="114"/>
                  </a:cubicBezTo>
                  <a:close/>
                </a:path>
              </a:pathLst>
            </a:custGeom>
            <a:solidFill>
              <a:srgbClr val="24B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18" name="Freeform 40"/>
            <p:cNvSpPr>
              <a:spLocks/>
            </p:cNvSpPr>
            <p:nvPr/>
          </p:nvSpPr>
          <p:spPr bwMode="auto">
            <a:xfrm>
              <a:off x="2244" y="2767"/>
              <a:ext cx="345" cy="104"/>
            </a:xfrm>
            <a:custGeom>
              <a:avLst/>
              <a:gdLst>
                <a:gd name="T0" fmla="*/ 0 w 772"/>
                <a:gd name="T1" fmla="*/ 0 h 234"/>
                <a:gd name="T2" fmla="*/ 26 w 772"/>
                <a:gd name="T3" fmla="*/ 83 h 234"/>
                <a:gd name="T4" fmla="*/ 34 w 772"/>
                <a:gd name="T5" fmla="*/ 97 h 234"/>
                <a:gd name="T6" fmla="*/ 49 w 772"/>
                <a:gd name="T7" fmla="*/ 120 h 234"/>
                <a:gd name="T8" fmla="*/ 124 w 772"/>
                <a:gd name="T9" fmla="*/ 121 h 234"/>
                <a:gd name="T10" fmla="*/ 233 w 772"/>
                <a:gd name="T11" fmla="*/ 106 h 234"/>
                <a:gd name="T12" fmla="*/ 243 w 772"/>
                <a:gd name="T13" fmla="*/ 110 h 234"/>
                <a:gd name="T14" fmla="*/ 238 w 772"/>
                <a:gd name="T15" fmla="*/ 120 h 234"/>
                <a:gd name="T16" fmla="*/ 227 w 772"/>
                <a:gd name="T17" fmla="*/ 124 h 234"/>
                <a:gd name="T18" fmla="*/ 227 w 772"/>
                <a:gd name="T19" fmla="*/ 124 h 234"/>
                <a:gd name="T20" fmla="*/ 149 w 772"/>
                <a:gd name="T21" fmla="*/ 136 h 234"/>
                <a:gd name="T22" fmla="*/ 146 w 772"/>
                <a:gd name="T23" fmla="*/ 137 h 234"/>
                <a:gd name="T24" fmla="*/ 108 w 772"/>
                <a:gd name="T25" fmla="*/ 138 h 234"/>
                <a:gd name="T26" fmla="*/ 63 w 772"/>
                <a:gd name="T27" fmla="*/ 137 h 234"/>
                <a:gd name="T28" fmla="*/ 311 w 772"/>
                <a:gd name="T29" fmla="*/ 234 h 234"/>
                <a:gd name="T30" fmla="*/ 772 w 772"/>
                <a:gd name="T31" fmla="*/ 0 h 234"/>
                <a:gd name="T32" fmla="*/ 0 w 772"/>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234">
                  <a:moveTo>
                    <a:pt x="0" y="0"/>
                  </a:moveTo>
                  <a:cubicBezTo>
                    <a:pt x="5" y="29"/>
                    <a:pt x="13" y="57"/>
                    <a:pt x="26" y="83"/>
                  </a:cubicBezTo>
                  <a:cubicBezTo>
                    <a:pt x="34" y="97"/>
                    <a:pt x="34" y="97"/>
                    <a:pt x="34" y="97"/>
                  </a:cubicBezTo>
                  <a:cubicBezTo>
                    <a:pt x="39" y="104"/>
                    <a:pt x="44" y="112"/>
                    <a:pt x="49" y="120"/>
                  </a:cubicBezTo>
                  <a:cubicBezTo>
                    <a:pt x="76" y="121"/>
                    <a:pt x="101" y="122"/>
                    <a:pt x="124" y="121"/>
                  </a:cubicBezTo>
                  <a:cubicBezTo>
                    <a:pt x="169" y="120"/>
                    <a:pt x="205" y="115"/>
                    <a:pt x="233" y="106"/>
                  </a:cubicBezTo>
                  <a:cubicBezTo>
                    <a:pt x="237" y="104"/>
                    <a:pt x="241" y="106"/>
                    <a:pt x="243" y="110"/>
                  </a:cubicBezTo>
                  <a:cubicBezTo>
                    <a:pt x="244" y="115"/>
                    <a:pt x="242" y="119"/>
                    <a:pt x="238" y="120"/>
                  </a:cubicBezTo>
                  <a:cubicBezTo>
                    <a:pt x="234" y="122"/>
                    <a:pt x="230" y="123"/>
                    <a:pt x="227" y="124"/>
                  </a:cubicBezTo>
                  <a:cubicBezTo>
                    <a:pt x="227" y="124"/>
                    <a:pt x="227" y="124"/>
                    <a:pt x="227" y="124"/>
                  </a:cubicBezTo>
                  <a:cubicBezTo>
                    <a:pt x="205" y="130"/>
                    <a:pt x="180" y="135"/>
                    <a:pt x="149" y="136"/>
                  </a:cubicBezTo>
                  <a:cubicBezTo>
                    <a:pt x="148" y="136"/>
                    <a:pt x="147" y="136"/>
                    <a:pt x="146" y="137"/>
                  </a:cubicBezTo>
                  <a:cubicBezTo>
                    <a:pt x="134" y="137"/>
                    <a:pt x="121" y="138"/>
                    <a:pt x="108" y="138"/>
                  </a:cubicBezTo>
                  <a:cubicBezTo>
                    <a:pt x="94" y="138"/>
                    <a:pt x="79" y="137"/>
                    <a:pt x="63" y="137"/>
                  </a:cubicBezTo>
                  <a:cubicBezTo>
                    <a:pt x="118" y="197"/>
                    <a:pt x="204" y="234"/>
                    <a:pt x="311" y="234"/>
                  </a:cubicBezTo>
                  <a:cubicBezTo>
                    <a:pt x="505" y="234"/>
                    <a:pt x="674" y="161"/>
                    <a:pt x="772" y="0"/>
                  </a:cubicBezTo>
                  <a:lnTo>
                    <a:pt x="0" y="0"/>
                  </a:lnTo>
                  <a:close/>
                </a:path>
              </a:pathLst>
            </a:custGeom>
            <a:solidFill>
              <a:srgbClr val="008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19" name="Freeform 41"/>
            <p:cNvSpPr>
              <a:spLocks/>
            </p:cNvSpPr>
            <p:nvPr/>
          </p:nvSpPr>
          <p:spPr bwMode="auto">
            <a:xfrm>
              <a:off x="2264" y="2767"/>
              <a:ext cx="286" cy="78"/>
            </a:xfrm>
            <a:custGeom>
              <a:avLst/>
              <a:gdLst>
                <a:gd name="T0" fmla="*/ 0 w 641"/>
                <a:gd name="T1" fmla="*/ 0 h 176"/>
                <a:gd name="T2" fmla="*/ 80 w 641"/>
                <a:gd name="T3" fmla="*/ 121 h 176"/>
                <a:gd name="T4" fmla="*/ 189 w 641"/>
                <a:gd name="T5" fmla="*/ 106 h 176"/>
                <a:gd name="T6" fmla="*/ 199 w 641"/>
                <a:gd name="T7" fmla="*/ 110 h 176"/>
                <a:gd name="T8" fmla="*/ 194 w 641"/>
                <a:gd name="T9" fmla="*/ 120 h 176"/>
                <a:gd name="T10" fmla="*/ 183 w 641"/>
                <a:gd name="T11" fmla="*/ 124 h 176"/>
                <a:gd name="T12" fmla="*/ 183 w 641"/>
                <a:gd name="T13" fmla="*/ 124 h 176"/>
                <a:gd name="T14" fmla="*/ 105 w 641"/>
                <a:gd name="T15" fmla="*/ 136 h 176"/>
                <a:gd name="T16" fmla="*/ 422 w 641"/>
                <a:gd name="T17" fmla="*/ 126 h 176"/>
                <a:gd name="T18" fmla="*/ 641 w 641"/>
                <a:gd name="T19" fmla="*/ 0 h 176"/>
                <a:gd name="T20" fmla="*/ 0 w 641"/>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1" h="176">
                  <a:moveTo>
                    <a:pt x="0" y="0"/>
                  </a:moveTo>
                  <a:cubicBezTo>
                    <a:pt x="12" y="52"/>
                    <a:pt x="39" y="93"/>
                    <a:pt x="80" y="121"/>
                  </a:cubicBezTo>
                  <a:cubicBezTo>
                    <a:pt x="125" y="120"/>
                    <a:pt x="161" y="115"/>
                    <a:pt x="189" y="106"/>
                  </a:cubicBezTo>
                  <a:cubicBezTo>
                    <a:pt x="193" y="104"/>
                    <a:pt x="197" y="106"/>
                    <a:pt x="199" y="110"/>
                  </a:cubicBezTo>
                  <a:cubicBezTo>
                    <a:pt x="200" y="115"/>
                    <a:pt x="198" y="119"/>
                    <a:pt x="194" y="120"/>
                  </a:cubicBezTo>
                  <a:cubicBezTo>
                    <a:pt x="190" y="122"/>
                    <a:pt x="186" y="123"/>
                    <a:pt x="183" y="124"/>
                  </a:cubicBezTo>
                  <a:cubicBezTo>
                    <a:pt x="183" y="124"/>
                    <a:pt x="183" y="124"/>
                    <a:pt x="183" y="124"/>
                  </a:cubicBezTo>
                  <a:cubicBezTo>
                    <a:pt x="161" y="130"/>
                    <a:pt x="135" y="135"/>
                    <a:pt x="105" y="136"/>
                  </a:cubicBezTo>
                  <a:cubicBezTo>
                    <a:pt x="182" y="176"/>
                    <a:pt x="294" y="175"/>
                    <a:pt x="422" y="126"/>
                  </a:cubicBezTo>
                  <a:cubicBezTo>
                    <a:pt x="500" y="97"/>
                    <a:pt x="574" y="53"/>
                    <a:pt x="641" y="0"/>
                  </a:cubicBezTo>
                  <a:lnTo>
                    <a:pt x="0" y="0"/>
                  </a:lnTo>
                  <a:close/>
                </a:path>
              </a:pathLst>
            </a:custGeom>
            <a:solidFill>
              <a:srgbClr val="039B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0" name="Freeform 42"/>
            <p:cNvSpPr>
              <a:spLocks noEditPoints="1"/>
            </p:cNvSpPr>
            <p:nvPr/>
          </p:nvSpPr>
          <p:spPr bwMode="auto">
            <a:xfrm>
              <a:off x="2283" y="2690"/>
              <a:ext cx="40" cy="39"/>
            </a:xfrm>
            <a:custGeom>
              <a:avLst/>
              <a:gdLst>
                <a:gd name="T0" fmla="*/ 34 w 40"/>
                <a:gd name="T1" fmla="*/ 3 h 39"/>
                <a:gd name="T2" fmla="*/ 37 w 40"/>
                <a:gd name="T3" fmla="*/ 3 h 39"/>
                <a:gd name="T4" fmla="*/ 37 w 40"/>
                <a:gd name="T5" fmla="*/ 36 h 39"/>
                <a:gd name="T6" fmla="*/ 34 w 40"/>
                <a:gd name="T7" fmla="*/ 36 h 39"/>
                <a:gd name="T8" fmla="*/ 34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2 w 40"/>
                <a:gd name="T21" fmla="*/ 3 h 39"/>
                <a:gd name="T22" fmla="*/ 25 w 40"/>
                <a:gd name="T23" fmla="*/ 3 h 39"/>
                <a:gd name="T24" fmla="*/ 25 w 40"/>
                <a:gd name="T25" fmla="*/ 36 h 39"/>
                <a:gd name="T26" fmla="*/ 22 w 40"/>
                <a:gd name="T27" fmla="*/ 36 h 39"/>
                <a:gd name="T28" fmla="*/ 22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10 w 40"/>
                <a:gd name="T41" fmla="*/ 3 h 39"/>
                <a:gd name="T42" fmla="*/ 13 w 40"/>
                <a:gd name="T43" fmla="*/ 3 h 39"/>
                <a:gd name="T44" fmla="*/ 13 w 40"/>
                <a:gd name="T45" fmla="*/ 36 h 39"/>
                <a:gd name="T46" fmla="*/ 10 w 40"/>
                <a:gd name="T47" fmla="*/ 36 h 39"/>
                <a:gd name="T48" fmla="*/ 10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1" name="Freeform 43"/>
            <p:cNvSpPr>
              <a:spLocks noEditPoints="1"/>
            </p:cNvSpPr>
            <p:nvPr/>
          </p:nvSpPr>
          <p:spPr bwMode="auto">
            <a:xfrm>
              <a:off x="2329" y="2644"/>
              <a:ext cx="40" cy="40"/>
            </a:xfrm>
            <a:custGeom>
              <a:avLst/>
              <a:gdLst>
                <a:gd name="T0" fmla="*/ 33 w 40"/>
                <a:gd name="T1" fmla="*/ 4 h 40"/>
                <a:gd name="T2" fmla="*/ 36 w 40"/>
                <a:gd name="T3" fmla="*/ 4 h 40"/>
                <a:gd name="T4" fmla="*/ 36 w 40"/>
                <a:gd name="T5" fmla="*/ 37 h 40"/>
                <a:gd name="T6" fmla="*/ 33 w 40"/>
                <a:gd name="T7" fmla="*/ 37 h 40"/>
                <a:gd name="T8" fmla="*/ 33 w 40"/>
                <a:gd name="T9" fmla="*/ 4 h 40"/>
                <a:gd name="T10" fmla="*/ 28 w 40"/>
                <a:gd name="T11" fmla="*/ 4 h 40"/>
                <a:gd name="T12" fmla="*/ 31 w 40"/>
                <a:gd name="T13" fmla="*/ 4 h 40"/>
                <a:gd name="T14" fmla="*/ 31 w 40"/>
                <a:gd name="T15" fmla="*/ 37 h 40"/>
                <a:gd name="T16" fmla="*/ 28 w 40"/>
                <a:gd name="T17" fmla="*/ 37 h 40"/>
                <a:gd name="T18" fmla="*/ 28 w 40"/>
                <a:gd name="T19" fmla="*/ 4 h 40"/>
                <a:gd name="T20" fmla="*/ 21 w 40"/>
                <a:gd name="T21" fmla="*/ 4 h 40"/>
                <a:gd name="T22" fmla="*/ 24 w 40"/>
                <a:gd name="T23" fmla="*/ 4 h 40"/>
                <a:gd name="T24" fmla="*/ 24 w 40"/>
                <a:gd name="T25" fmla="*/ 37 h 40"/>
                <a:gd name="T26" fmla="*/ 21 w 40"/>
                <a:gd name="T27" fmla="*/ 37 h 40"/>
                <a:gd name="T28" fmla="*/ 21 w 40"/>
                <a:gd name="T29" fmla="*/ 4 h 40"/>
                <a:gd name="T30" fmla="*/ 15 w 40"/>
                <a:gd name="T31" fmla="*/ 4 h 40"/>
                <a:gd name="T32" fmla="*/ 19 w 40"/>
                <a:gd name="T33" fmla="*/ 4 h 40"/>
                <a:gd name="T34" fmla="*/ 19 w 40"/>
                <a:gd name="T35" fmla="*/ 37 h 40"/>
                <a:gd name="T36" fmla="*/ 15 w 40"/>
                <a:gd name="T37" fmla="*/ 37 h 40"/>
                <a:gd name="T38" fmla="*/ 15 w 40"/>
                <a:gd name="T39" fmla="*/ 4 h 40"/>
                <a:gd name="T40" fmla="*/ 9 w 40"/>
                <a:gd name="T41" fmla="*/ 4 h 40"/>
                <a:gd name="T42" fmla="*/ 13 w 40"/>
                <a:gd name="T43" fmla="*/ 4 h 40"/>
                <a:gd name="T44" fmla="*/ 13 w 40"/>
                <a:gd name="T45" fmla="*/ 37 h 40"/>
                <a:gd name="T46" fmla="*/ 9 w 40"/>
                <a:gd name="T47" fmla="*/ 37 h 40"/>
                <a:gd name="T48" fmla="*/ 9 w 40"/>
                <a:gd name="T49" fmla="*/ 4 h 40"/>
                <a:gd name="T50" fmla="*/ 3 w 40"/>
                <a:gd name="T51" fmla="*/ 4 h 40"/>
                <a:gd name="T52" fmla="*/ 7 w 40"/>
                <a:gd name="T53" fmla="*/ 4 h 40"/>
                <a:gd name="T54" fmla="*/ 7 w 40"/>
                <a:gd name="T55" fmla="*/ 37 h 40"/>
                <a:gd name="T56" fmla="*/ 3 w 40"/>
                <a:gd name="T57" fmla="*/ 37 h 40"/>
                <a:gd name="T58" fmla="*/ 3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3" y="4"/>
                  </a:moveTo>
                  <a:lnTo>
                    <a:pt x="36" y="4"/>
                  </a:lnTo>
                  <a:lnTo>
                    <a:pt x="36" y="37"/>
                  </a:lnTo>
                  <a:lnTo>
                    <a:pt x="33" y="37"/>
                  </a:lnTo>
                  <a:lnTo>
                    <a:pt x="33" y="4"/>
                  </a:lnTo>
                  <a:close/>
                  <a:moveTo>
                    <a:pt x="28" y="4"/>
                  </a:moveTo>
                  <a:lnTo>
                    <a:pt x="31" y="4"/>
                  </a:lnTo>
                  <a:lnTo>
                    <a:pt x="31" y="37"/>
                  </a:lnTo>
                  <a:lnTo>
                    <a:pt x="28" y="37"/>
                  </a:lnTo>
                  <a:lnTo>
                    <a:pt x="28" y="4"/>
                  </a:lnTo>
                  <a:close/>
                  <a:moveTo>
                    <a:pt x="21" y="4"/>
                  </a:moveTo>
                  <a:lnTo>
                    <a:pt x="24" y="4"/>
                  </a:lnTo>
                  <a:lnTo>
                    <a:pt x="24" y="37"/>
                  </a:lnTo>
                  <a:lnTo>
                    <a:pt x="21" y="37"/>
                  </a:lnTo>
                  <a:lnTo>
                    <a:pt x="21" y="4"/>
                  </a:lnTo>
                  <a:close/>
                  <a:moveTo>
                    <a:pt x="15" y="4"/>
                  </a:moveTo>
                  <a:lnTo>
                    <a:pt x="19" y="4"/>
                  </a:lnTo>
                  <a:lnTo>
                    <a:pt x="19" y="37"/>
                  </a:lnTo>
                  <a:lnTo>
                    <a:pt x="15" y="37"/>
                  </a:lnTo>
                  <a:lnTo>
                    <a:pt x="15" y="4"/>
                  </a:lnTo>
                  <a:close/>
                  <a:moveTo>
                    <a:pt x="9" y="4"/>
                  </a:moveTo>
                  <a:lnTo>
                    <a:pt x="13" y="4"/>
                  </a:lnTo>
                  <a:lnTo>
                    <a:pt x="13" y="37"/>
                  </a:lnTo>
                  <a:lnTo>
                    <a:pt x="9" y="37"/>
                  </a:lnTo>
                  <a:lnTo>
                    <a:pt x="9" y="4"/>
                  </a:lnTo>
                  <a:close/>
                  <a:moveTo>
                    <a:pt x="3" y="4"/>
                  </a:moveTo>
                  <a:lnTo>
                    <a:pt x="7" y="4"/>
                  </a:lnTo>
                  <a:lnTo>
                    <a:pt x="7" y="37"/>
                  </a:lnTo>
                  <a:lnTo>
                    <a:pt x="3" y="37"/>
                  </a:lnTo>
                  <a:lnTo>
                    <a:pt x="3" y="4"/>
                  </a:lnTo>
                  <a:close/>
                  <a:moveTo>
                    <a:pt x="0" y="0"/>
                  </a:moveTo>
                  <a:lnTo>
                    <a:pt x="40" y="0"/>
                  </a:lnTo>
                  <a:lnTo>
                    <a:pt x="40" y="40"/>
                  </a:lnTo>
                  <a:lnTo>
                    <a:pt x="0" y="40"/>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2" name="Freeform 44"/>
            <p:cNvSpPr>
              <a:spLocks noEditPoints="1"/>
            </p:cNvSpPr>
            <p:nvPr/>
          </p:nvSpPr>
          <p:spPr bwMode="auto">
            <a:xfrm>
              <a:off x="2329" y="2690"/>
              <a:ext cx="40" cy="39"/>
            </a:xfrm>
            <a:custGeom>
              <a:avLst/>
              <a:gdLst>
                <a:gd name="T0" fmla="*/ 33 w 40"/>
                <a:gd name="T1" fmla="*/ 3 h 39"/>
                <a:gd name="T2" fmla="*/ 36 w 40"/>
                <a:gd name="T3" fmla="*/ 3 h 39"/>
                <a:gd name="T4" fmla="*/ 36 w 40"/>
                <a:gd name="T5" fmla="*/ 36 h 39"/>
                <a:gd name="T6" fmla="*/ 33 w 40"/>
                <a:gd name="T7" fmla="*/ 36 h 39"/>
                <a:gd name="T8" fmla="*/ 33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1 w 40"/>
                <a:gd name="T21" fmla="*/ 3 h 39"/>
                <a:gd name="T22" fmla="*/ 24 w 40"/>
                <a:gd name="T23" fmla="*/ 3 h 39"/>
                <a:gd name="T24" fmla="*/ 24 w 40"/>
                <a:gd name="T25" fmla="*/ 36 h 39"/>
                <a:gd name="T26" fmla="*/ 21 w 40"/>
                <a:gd name="T27" fmla="*/ 36 h 39"/>
                <a:gd name="T28" fmla="*/ 21 w 40"/>
                <a:gd name="T29" fmla="*/ 3 h 39"/>
                <a:gd name="T30" fmla="*/ 15 w 40"/>
                <a:gd name="T31" fmla="*/ 3 h 39"/>
                <a:gd name="T32" fmla="*/ 19 w 40"/>
                <a:gd name="T33" fmla="*/ 3 h 39"/>
                <a:gd name="T34" fmla="*/ 19 w 40"/>
                <a:gd name="T35" fmla="*/ 36 h 39"/>
                <a:gd name="T36" fmla="*/ 15 w 40"/>
                <a:gd name="T37" fmla="*/ 36 h 39"/>
                <a:gd name="T38" fmla="*/ 15 w 40"/>
                <a:gd name="T39" fmla="*/ 3 h 39"/>
                <a:gd name="T40" fmla="*/ 9 w 40"/>
                <a:gd name="T41" fmla="*/ 3 h 39"/>
                <a:gd name="T42" fmla="*/ 13 w 40"/>
                <a:gd name="T43" fmla="*/ 3 h 39"/>
                <a:gd name="T44" fmla="*/ 13 w 40"/>
                <a:gd name="T45" fmla="*/ 36 h 39"/>
                <a:gd name="T46" fmla="*/ 9 w 40"/>
                <a:gd name="T47" fmla="*/ 36 h 39"/>
                <a:gd name="T48" fmla="*/ 9 w 40"/>
                <a:gd name="T49" fmla="*/ 3 h 39"/>
                <a:gd name="T50" fmla="*/ 3 w 40"/>
                <a:gd name="T51" fmla="*/ 3 h 39"/>
                <a:gd name="T52" fmla="*/ 7 w 40"/>
                <a:gd name="T53" fmla="*/ 3 h 39"/>
                <a:gd name="T54" fmla="*/ 7 w 40"/>
                <a:gd name="T55" fmla="*/ 36 h 39"/>
                <a:gd name="T56" fmla="*/ 3 w 40"/>
                <a:gd name="T57" fmla="*/ 36 h 39"/>
                <a:gd name="T58" fmla="*/ 3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6" y="3"/>
                  </a:lnTo>
                  <a:lnTo>
                    <a:pt x="36" y="36"/>
                  </a:lnTo>
                  <a:lnTo>
                    <a:pt x="33" y="36"/>
                  </a:lnTo>
                  <a:lnTo>
                    <a:pt x="33" y="3"/>
                  </a:lnTo>
                  <a:close/>
                  <a:moveTo>
                    <a:pt x="28" y="3"/>
                  </a:moveTo>
                  <a:lnTo>
                    <a:pt x="31" y="3"/>
                  </a:lnTo>
                  <a:lnTo>
                    <a:pt x="31" y="36"/>
                  </a:lnTo>
                  <a:lnTo>
                    <a:pt x="28" y="36"/>
                  </a:lnTo>
                  <a:lnTo>
                    <a:pt x="28" y="3"/>
                  </a:lnTo>
                  <a:close/>
                  <a:moveTo>
                    <a:pt x="21" y="3"/>
                  </a:moveTo>
                  <a:lnTo>
                    <a:pt x="24" y="3"/>
                  </a:lnTo>
                  <a:lnTo>
                    <a:pt x="24" y="36"/>
                  </a:lnTo>
                  <a:lnTo>
                    <a:pt x="21" y="36"/>
                  </a:lnTo>
                  <a:lnTo>
                    <a:pt x="21" y="3"/>
                  </a:lnTo>
                  <a:close/>
                  <a:moveTo>
                    <a:pt x="15" y="3"/>
                  </a:moveTo>
                  <a:lnTo>
                    <a:pt x="19" y="3"/>
                  </a:lnTo>
                  <a:lnTo>
                    <a:pt x="19" y="36"/>
                  </a:lnTo>
                  <a:lnTo>
                    <a:pt x="15" y="36"/>
                  </a:lnTo>
                  <a:lnTo>
                    <a:pt x="15" y="3"/>
                  </a:lnTo>
                  <a:close/>
                  <a:moveTo>
                    <a:pt x="9" y="3"/>
                  </a:moveTo>
                  <a:lnTo>
                    <a:pt x="13" y="3"/>
                  </a:lnTo>
                  <a:lnTo>
                    <a:pt x="13" y="36"/>
                  </a:lnTo>
                  <a:lnTo>
                    <a:pt x="9" y="36"/>
                  </a:lnTo>
                  <a:lnTo>
                    <a:pt x="9" y="3"/>
                  </a:lnTo>
                  <a:close/>
                  <a:moveTo>
                    <a:pt x="3" y="3"/>
                  </a:moveTo>
                  <a:lnTo>
                    <a:pt x="7" y="3"/>
                  </a:lnTo>
                  <a:lnTo>
                    <a:pt x="7" y="36"/>
                  </a:lnTo>
                  <a:lnTo>
                    <a:pt x="3" y="36"/>
                  </a:lnTo>
                  <a:lnTo>
                    <a:pt x="3" y="3"/>
                  </a:lnTo>
                  <a:close/>
                  <a:moveTo>
                    <a:pt x="0" y="0"/>
                  </a:moveTo>
                  <a:lnTo>
                    <a:pt x="40" y="0"/>
                  </a:lnTo>
                  <a:lnTo>
                    <a:pt x="40" y="39"/>
                  </a:lnTo>
                  <a:lnTo>
                    <a:pt x="0" y="39"/>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3" name="Freeform 45"/>
            <p:cNvSpPr>
              <a:spLocks noEditPoints="1"/>
            </p:cNvSpPr>
            <p:nvPr/>
          </p:nvSpPr>
          <p:spPr bwMode="auto">
            <a:xfrm>
              <a:off x="2375" y="2690"/>
              <a:ext cx="40" cy="39"/>
            </a:xfrm>
            <a:custGeom>
              <a:avLst/>
              <a:gdLst>
                <a:gd name="T0" fmla="*/ 33 w 40"/>
                <a:gd name="T1" fmla="*/ 3 h 39"/>
                <a:gd name="T2" fmla="*/ 36 w 40"/>
                <a:gd name="T3" fmla="*/ 3 h 39"/>
                <a:gd name="T4" fmla="*/ 36 w 40"/>
                <a:gd name="T5" fmla="*/ 36 h 39"/>
                <a:gd name="T6" fmla="*/ 33 w 40"/>
                <a:gd name="T7" fmla="*/ 36 h 39"/>
                <a:gd name="T8" fmla="*/ 33 w 40"/>
                <a:gd name="T9" fmla="*/ 3 h 39"/>
                <a:gd name="T10" fmla="*/ 27 w 40"/>
                <a:gd name="T11" fmla="*/ 3 h 39"/>
                <a:gd name="T12" fmla="*/ 30 w 40"/>
                <a:gd name="T13" fmla="*/ 3 h 39"/>
                <a:gd name="T14" fmla="*/ 30 w 40"/>
                <a:gd name="T15" fmla="*/ 36 h 39"/>
                <a:gd name="T16" fmla="*/ 27 w 40"/>
                <a:gd name="T17" fmla="*/ 36 h 39"/>
                <a:gd name="T18" fmla="*/ 27 w 40"/>
                <a:gd name="T19" fmla="*/ 3 h 39"/>
                <a:gd name="T20" fmla="*/ 21 w 40"/>
                <a:gd name="T21" fmla="*/ 3 h 39"/>
                <a:gd name="T22" fmla="*/ 24 w 40"/>
                <a:gd name="T23" fmla="*/ 3 h 39"/>
                <a:gd name="T24" fmla="*/ 24 w 40"/>
                <a:gd name="T25" fmla="*/ 36 h 39"/>
                <a:gd name="T26" fmla="*/ 21 w 40"/>
                <a:gd name="T27" fmla="*/ 36 h 39"/>
                <a:gd name="T28" fmla="*/ 21 w 40"/>
                <a:gd name="T29" fmla="*/ 3 h 39"/>
                <a:gd name="T30" fmla="*/ 15 w 40"/>
                <a:gd name="T31" fmla="*/ 3 h 39"/>
                <a:gd name="T32" fmla="*/ 18 w 40"/>
                <a:gd name="T33" fmla="*/ 3 h 39"/>
                <a:gd name="T34" fmla="*/ 18 w 40"/>
                <a:gd name="T35" fmla="*/ 36 h 39"/>
                <a:gd name="T36" fmla="*/ 15 w 40"/>
                <a:gd name="T37" fmla="*/ 36 h 39"/>
                <a:gd name="T38" fmla="*/ 15 w 40"/>
                <a:gd name="T39" fmla="*/ 3 h 39"/>
                <a:gd name="T40" fmla="*/ 9 w 40"/>
                <a:gd name="T41" fmla="*/ 3 h 39"/>
                <a:gd name="T42" fmla="*/ 12 w 40"/>
                <a:gd name="T43" fmla="*/ 3 h 39"/>
                <a:gd name="T44" fmla="*/ 12 w 40"/>
                <a:gd name="T45" fmla="*/ 36 h 39"/>
                <a:gd name="T46" fmla="*/ 9 w 40"/>
                <a:gd name="T47" fmla="*/ 36 h 39"/>
                <a:gd name="T48" fmla="*/ 9 w 40"/>
                <a:gd name="T49" fmla="*/ 3 h 39"/>
                <a:gd name="T50" fmla="*/ 3 w 40"/>
                <a:gd name="T51" fmla="*/ 3 h 39"/>
                <a:gd name="T52" fmla="*/ 6 w 40"/>
                <a:gd name="T53" fmla="*/ 3 h 39"/>
                <a:gd name="T54" fmla="*/ 6 w 40"/>
                <a:gd name="T55" fmla="*/ 36 h 39"/>
                <a:gd name="T56" fmla="*/ 3 w 40"/>
                <a:gd name="T57" fmla="*/ 36 h 39"/>
                <a:gd name="T58" fmla="*/ 3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6" y="3"/>
                  </a:lnTo>
                  <a:lnTo>
                    <a:pt x="36" y="36"/>
                  </a:lnTo>
                  <a:lnTo>
                    <a:pt x="33" y="36"/>
                  </a:lnTo>
                  <a:lnTo>
                    <a:pt x="33" y="3"/>
                  </a:lnTo>
                  <a:close/>
                  <a:moveTo>
                    <a:pt x="27" y="3"/>
                  </a:moveTo>
                  <a:lnTo>
                    <a:pt x="30" y="3"/>
                  </a:lnTo>
                  <a:lnTo>
                    <a:pt x="30" y="36"/>
                  </a:lnTo>
                  <a:lnTo>
                    <a:pt x="27" y="36"/>
                  </a:lnTo>
                  <a:lnTo>
                    <a:pt x="27" y="3"/>
                  </a:lnTo>
                  <a:close/>
                  <a:moveTo>
                    <a:pt x="21" y="3"/>
                  </a:moveTo>
                  <a:lnTo>
                    <a:pt x="24" y="3"/>
                  </a:lnTo>
                  <a:lnTo>
                    <a:pt x="24" y="36"/>
                  </a:lnTo>
                  <a:lnTo>
                    <a:pt x="21" y="36"/>
                  </a:lnTo>
                  <a:lnTo>
                    <a:pt x="21" y="3"/>
                  </a:lnTo>
                  <a:close/>
                  <a:moveTo>
                    <a:pt x="15" y="3"/>
                  </a:moveTo>
                  <a:lnTo>
                    <a:pt x="18" y="3"/>
                  </a:lnTo>
                  <a:lnTo>
                    <a:pt x="18" y="36"/>
                  </a:lnTo>
                  <a:lnTo>
                    <a:pt x="15" y="36"/>
                  </a:lnTo>
                  <a:lnTo>
                    <a:pt x="15" y="3"/>
                  </a:lnTo>
                  <a:close/>
                  <a:moveTo>
                    <a:pt x="9" y="3"/>
                  </a:moveTo>
                  <a:lnTo>
                    <a:pt x="12" y="3"/>
                  </a:lnTo>
                  <a:lnTo>
                    <a:pt x="12" y="36"/>
                  </a:lnTo>
                  <a:lnTo>
                    <a:pt x="9" y="36"/>
                  </a:lnTo>
                  <a:lnTo>
                    <a:pt x="9" y="3"/>
                  </a:lnTo>
                  <a:close/>
                  <a:moveTo>
                    <a:pt x="3" y="3"/>
                  </a:moveTo>
                  <a:lnTo>
                    <a:pt x="6" y="3"/>
                  </a:lnTo>
                  <a:lnTo>
                    <a:pt x="6" y="36"/>
                  </a:lnTo>
                  <a:lnTo>
                    <a:pt x="3" y="36"/>
                  </a:lnTo>
                  <a:lnTo>
                    <a:pt x="3"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4" name="Freeform 46"/>
            <p:cNvSpPr>
              <a:spLocks noEditPoints="1"/>
            </p:cNvSpPr>
            <p:nvPr/>
          </p:nvSpPr>
          <p:spPr bwMode="auto">
            <a:xfrm>
              <a:off x="2375" y="2644"/>
              <a:ext cx="40" cy="40"/>
            </a:xfrm>
            <a:custGeom>
              <a:avLst/>
              <a:gdLst>
                <a:gd name="T0" fmla="*/ 33 w 40"/>
                <a:gd name="T1" fmla="*/ 4 h 40"/>
                <a:gd name="T2" fmla="*/ 36 w 40"/>
                <a:gd name="T3" fmla="*/ 4 h 40"/>
                <a:gd name="T4" fmla="*/ 36 w 40"/>
                <a:gd name="T5" fmla="*/ 37 h 40"/>
                <a:gd name="T6" fmla="*/ 33 w 40"/>
                <a:gd name="T7" fmla="*/ 37 h 40"/>
                <a:gd name="T8" fmla="*/ 33 w 40"/>
                <a:gd name="T9" fmla="*/ 4 h 40"/>
                <a:gd name="T10" fmla="*/ 27 w 40"/>
                <a:gd name="T11" fmla="*/ 4 h 40"/>
                <a:gd name="T12" fmla="*/ 30 w 40"/>
                <a:gd name="T13" fmla="*/ 4 h 40"/>
                <a:gd name="T14" fmla="*/ 30 w 40"/>
                <a:gd name="T15" fmla="*/ 37 h 40"/>
                <a:gd name="T16" fmla="*/ 27 w 40"/>
                <a:gd name="T17" fmla="*/ 37 h 40"/>
                <a:gd name="T18" fmla="*/ 27 w 40"/>
                <a:gd name="T19" fmla="*/ 4 h 40"/>
                <a:gd name="T20" fmla="*/ 21 w 40"/>
                <a:gd name="T21" fmla="*/ 4 h 40"/>
                <a:gd name="T22" fmla="*/ 24 w 40"/>
                <a:gd name="T23" fmla="*/ 4 h 40"/>
                <a:gd name="T24" fmla="*/ 24 w 40"/>
                <a:gd name="T25" fmla="*/ 37 h 40"/>
                <a:gd name="T26" fmla="*/ 21 w 40"/>
                <a:gd name="T27" fmla="*/ 37 h 40"/>
                <a:gd name="T28" fmla="*/ 21 w 40"/>
                <a:gd name="T29" fmla="*/ 4 h 40"/>
                <a:gd name="T30" fmla="*/ 15 w 40"/>
                <a:gd name="T31" fmla="*/ 4 h 40"/>
                <a:gd name="T32" fmla="*/ 18 w 40"/>
                <a:gd name="T33" fmla="*/ 4 h 40"/>
                <a:gd name="T34" fmla="*/ 18 w 40"/>
                <a:gd name="T35" fmla="*/ 37 h 40"/>
                <a:gd name="T36" fmla="*/ 15 w 40"/>
                <a:gd name="T37" fmla="*/ 37 h 40"/>
                <a:gd name="T38" fmla="*/ 15 w 40"/>
                <a:gd name="T39" fmla="*/ 4 h 40"/>
                <a:gd name="T40" fmla="*/ 9 w 40"/>
                <a:gd name="T41" fmla="*/ 4 h 40"/>
                <a:gd name="T42" fmla="*/ 12 w 40"/>
                <a:gd name="T43" fmla="*/ 4 h 40"/>
                <a:gd name="T44" fmla="*/ 12 w 40"/>
                <a:gd name="T45" fmla="*/ 37 h 40"/>
                <a:gd name="T46" fmla="*/ 9 w 40"/>
                <a:gd name="T47" fmla="*/ 37 h 40"/>
                <a:gd name="T48" fmla="*/ 9 w 40"/>
                <a:gd name="T49" fmla="*/ 4 h 40"/>
                <a:gd name="T50" fmla="*/ 3 w 40"/>
                <a:gd name="T51" fmla="*/ 4 h 40"/>
                <a:gd name="T52" fmla="*/ 6 w 40"/>
                <a:gd name="T53" fmla="*/ 4 h 40"/>
                <a:gd name="T54" fmla="*/ 6 w 40"/>
                <a:gd name="T55" fmla="*/ 37 h 40"/>
                <a:gd name="T56" fmla="*/ 3 w 40"/>
                <a:gd name="T57" fmla="*/ 37 h 40"/>
                <a:gd name="T58" fmla="*/ 3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3" y="4"/>
                  </a:moveTo>
                  <a:lnTo>
                    <a:pt x="36" y="4"/>
                  </a:lnTo>
                  <a:lnTo>
                    <a:pt x="36" y="37"/>
                  </a:lnTo>
                  <a:lnTo>
                    <a:pt x="33" y="37"/>
                  </a:lnTo>
                  <a:lnTo>
                    <a:pt x="33" y="4"/>
                  </a:lnTo>
                  <a:close/>
                  <a:moveTo>
                    <a:pt x="27" y="4"/>
                  </a:moveTo>
                  <a:lnTo>
                    <a:pt x="30" y="4"/>
                  </a:lnTo>
                  <a:lnTo>
                    <a:pt x="30" y="37"/>
                  </a:lnTo>
                  <a:lnTo>
                    <a:pt x="27" y="37"/>
                  </a:lnTo>
                  <a:lnTo>
                    <a:pt x="27" y="4"/>
                  </a:lnTo>
                  <a:close/>
                  <a:moveTo>
                    <a:pt x="21" y="4"/>
                  </a:moveTo>
                  <a:lnTo>
                    <a:pt x="24" y="4"/>
                  </a:lnTo>
                  <a:lnTo>
                    <a:pt x="24" y="37"/>
                  </a:lnTo>
                  <a:lnTo>
                    <a:pt x="21" y="37"/>
                  </a:lnTo>
                  <a:lnTo>
                    <a:pt x="21" y="4"/>
                  </a:lnTo>
                  <a:close/>
                  <a:moveTo>
                    <a:pt x="15" y="4"/>
                  </a:moveTo>
                  <a:lnTo>
                    <a:pt x="18" y="4"/>
                  </a:lnTo>
                  <a:lnTo>
                    <a:pt x="18" y="37"/>
                  </a:lnTo>
                  <a:lnTo>
                    <a:pt x="15" y="37"/>
                  </a:lnTo>
                  <a:lnTo>
                    <a:pt x="15" y="4"/>
                  </a:lnTo>
                  <a:close/>
                  <a:moveTo>
                    <a:pt x="9" y="4"/>
                  </a:moveTo>
                  <a:lnTo>
                    <a:pt x="12" y="4"/>
                  </a:lnTo>
                  <a:lnTo>
                    <a:pt x="12" y="37"/>
                  </a:lnTo>
                  <a:lnTo>
                    <a:pt x="9" y="37"/>
                  </a:lnTo>
                  <a:lnTo>
                    <a:pt x="9" y="4"/>
                  </a:lnTo>
                  <a:close/>
                  <a:moveTo>
                    <a:pt x="3" y="4"/>
                  </a:moveTo>
                  <a:lnTo>
                    <a:pt x="6" y="4"/>
                  </a:lnTo>
                  <a:lnTo>
                    <a:pt x="6" y="37"/>
                  </a:lnTo>
                  <a:lnTo>
                    <a:pt x="3" y="37"/>
                  </a:lnTo>
                  <a:lnTo>
                    <a:pt x="3" y="4"/>
                  </a:lnTo>
                  <a:close/>
                  <a:moveTo>
                    <a:pt x="0" y="0"/>
                  </a:moveTo>
                  <a:lnTo>
                    <a:pt x="40" y="0"/>
                  </a:lnTo>
                  <a:lnTo>
                    <a:pt x="40" y="40"/>
                  </a:lnTo>
                  <a:lnTo>
                    <a:pt x="0" y="40"/>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5" name="Freeform 47"/>
            <p:cNvSpPr>
              <a:spLocks noEditPoints="1"/>
            </p:cNvSpPr>
            <p:nvPr/>
          </p:nvSpPr>
          <p:spPr bwMode="auto">
            <a:xfrm>
              <a:off x="2420" y="2690"/>
              <a:ext cx="40" cy="39"/>
            </a:xfrm>
            <a:custGeom>
              <a:avLst/>
              <a:gdLst>
                <a:gd name="T0" fmla="*/ 34 w 40"/>
                <a:gd name="T1" fmla="*/ 3 h 39"/>
                <a:gd name="T2" fmla="*/ 37 w 40"/>
                <a:gd name="T3" fmla="*/ 3 h 39"/>
                <a:gd name="T4" fmla="*/ 37 w 40"/>
                <a:gd name="T5" fmla="*/ 36 h 39"/>
                <a:gd name="T6" fmla="*/ 34 w 40"/>
                <a:gd name="T7" fmla="*/ 36 h 39"/>
                <a:gd name="T8" fmla="*/ 34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2 w 40"/>
                <a:gd name="T21" fmla="*/ 3 h 39"/>
                <a:gd name="T22" fmla="*/ 25 w 40"/>
                <a:gd name="T23" fmla="*/ 3 h 39"/>
                <a:gd name="T24" fmla="*/ 25 w 40"/>
                <a:gd name="T25" fmla="*/ 36 h 39"/>
                <a:gd name="T26" fmla="*/ 22 w 40"/>
                <a:gd name="T27" fmla="*/ 36 h 39"/>
                <a:gd name="T28" fmla="*/ 22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10 w 40"/>
                <a:gd name="T41" fmla="*/ 3 h 39"/>
                <a:gd name="T42" fmla="*/ 13 w 40"/>
                <a:gd name="T43" fmla="*/ 3 h 39"/>
                <a:gd name="T44" fmla="*/ 13 w 40"/>
                <a:gd name="T45" fmla="*/ 36 h 39"/>
                <a:gd name="T46" fmla="*/ 10 w 40"/>
                <a:gd name="T47" fmla="*/ 36 h 39"/>
                <a:gd name="T48" fmla="*/ 10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6" name="Freeform 48"/>
            <p:cNvSpPr>
              <a:spLocks noEditPoints="1"/>
            </p:cNvSpPr>
            <p:nvPr/>
          </p:nvSpPr>
          <p:spPr bwMode="auto">
            <a:xfrm>
              <a:off x="2420" y="2644"/>
              <a:ext cx="40" cy="40"/>
            </a:xfrm>
            <a:custGeom>
              <a:avLst/>
              <a:gdLst>
                <a:gd name="T0" fmla="*/ 34 w 40"/>
                <a:gd name="T1" fmla="*/ 4 h 40"/>
                <a:gd name="T2" fmla="*/ 37 w 40"/>
                <a:gd name="T3" fmla="*/ 4 h 40"/>
                <a:gd name="T4" fmla="*/ 37 w 40"/>
                <a:gd name="T5" fmla="*/ 37 h 40"/>
                <a:gd name="T6" fmla="*/ 34 w 40"/>
                <a:gd name="T7" fmla="*/ 37 h 40"/>
                <a:gd name="T8" fmla="*/ 34 w 40"/>
                <a:gd name="T9" fmla="*/ 4 h 40"/>
                <a:gd name="T10" fmla="*/ 28 w 40"/>
                <a:gd name="T11" fmla="*/ 4 h 40"/>
                <a:gd name="T12" fmla="*/ 31 w 40"/>
                <a:gd name="T13" fmla="*/ 4 h 40"/>
                <a:gd name="T14" fmla="*/ 31 w 40"/>
                <a:gd name="T15" fmla="*/ 37 h 40"/>
                <a:gd name="T16" fmla="*/ 28 w 40"/>
                <a:gd name="T17" fmla="*/ 37 h 40"/>
                <a:gd name="T18" fmla="*/ 28 w 40"/>
                <a:gd name="T19" fmla="*/ 4 h 40"/>
                <a:gd name="T20" fmla="*/ 22 w 40"/>
                <a:gd name="T21" fmla="*/ 4 h 40"/>
                <a:gd name="T22" fmla="*/ 25 w 40"/>
                <a:gd name="T23" fmla="*/ 4 h 40"/>
                <a:gd name="T24" fmla="*/ 25 w 40"/>
                <a:gd name="T25" fmla="*/ 37 h 40"/>
                <a:gd name="T26" fmla="*/ 22 w 40"/>
                <a:gd name="T27" fmla="*/ 37 h 40"/>
                <a:gd name="T28" fmla="*/ 22 w 40"/>
                <a:gd name="T29" fmla="*/ 4 h 40"/>
                <a:gd name="T30" fmla="*/ 16 w 40"/>
                <a:gd name="T31" fmla="*/ 4 h 40"/>
                <a:gd name="T32" fmla="*/ 19 w 40"/>
                <a:gd name="T33" fmla="*/ 4 h 40"/>
                <a:gd name="T34" fmla="*/ 19 w 40"/>
                <a:gd name="T35" fmla="*/ 37 h 40"/>
                <a:gd name="T36" fmla="*/ 16 w 40"/>
                <a:gd name="T37" fmla="*/ 37 h 40"/>
                <a:gd name="T38" fmla="*/ 16 w 40"/>
                <a:gd name="T39" fmla="*/ 4 h 40"/>
                <a:gd name="T40" fmla="*/ 10 w 40"/>
                <a:gd name="T41" fmla="*/ 4 h 40"/>
                <a:gd name="T42" fmla="*/ 13 w 40"/>
                <a:gd name="T43" fmla="*/ 4 h 40"/>
                <a:gd name="T44" fmla="*/ 13 w 40"/>
                <a:gd name="T45" fmla="*/ 37 h 40"/>
                <a:gd name="T46" fmla="*/ 10 w 40"/>
                <a:gd name="T47" fmla="*/ 37 h 40"/>
                <a:gd name="T48" fmla="*/ 10 w 40"/>
                <a:gd name="T49" fmla="*/ 4 h 40"/>
                <a:gd name="T50" fmla="*/ 4 w 40"/>
                <a:gd name="T51" fmla="*/ 4 h 40"/>
                <a:gd name="T52" fmla="*/ 7 w 40"/>
                <a:gd name="T53" fmla="*/ 4 h 40"/>
                <a:gd name="T54" fmla="*/ 7 w 40"/>
                <a:gd name="T55" fmla="*/ 37 h 40"/>
                <a:gd name="T56" fmla="*/ 4 w 40"/>
                <a:gd name="T57" fmla="*/ 37 h 40"/>
                <a:gd name="T58" fmla="*/ 4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4" y="4"/>
                  </a:moveTo>
                  <a:lnTo>
                    <a:pt x="37" y="4"/>
                  </a:lnTo>
                  <a:lnTo>
                    <a:pt x="37" y="37"/>
                  </a:lnTo>
                  <a:lnTo>
                    <a:pt x="34" y="37"/>
                  </a:lnTo>
                  <a:lnTo>
                    <a:pt x="34" y="4"/>
                  </a:lnTo>
                  <a:close/>
                  <a:moveTo>
                    <a:pt x="28" y="4"/>
                  </a:moveTo>
                  <a:lnTo>
                    <a:pt x="31" y="4"/>
                  </a:lnTo>
                  <a:lnTo>
                    <a:pt x="31" y="37"/>
                  </a:lnTo>
                  <a:lnTo>
                    <a:pt x="28" y="37"/>
                  </a:lnTo>
                  <a:lnTo>
                    <a:pt x="28" y="4"/>
                  </a:lnTo>
                  <a:close/>
                  <a:moveTo>
                    <a:pt x="22" y="4"/>
                  </a:moveTo>
                  <a:lnTo>
                    <a:pt x="25" y="4"/>
                  </a:lnTo>
                  <a:lnTo>
                    <a:pt x="25" y="37"/>
                  </a:lnTo>
                  <a:lnTo>
                    <a:pt x="22" y="37"/>
                  </a:lnTo>
                  <a:lnTo>
                    <a:pt x="22" y="4"/>
                  </a:lnTo>
                  <a:close/>
                  <a:moveTo>
                    <a:pt x="16" y="4"/>
                  </a:moveTo>
                  <a:lnTo>
                    <a:pt x="19" y="4"/>
                  </a:lnTo>
                  <a:lnTo>
                    <a:pt x="19" y="37"/>
                  </a:lnTo>
                  <a:lnTo>
                    <a:pt x="16" y="37"/>
                  </a:lnTo>
                  <a:lnTo>
                    <a:pt x="16" y="4"/>
                  </a:lnTo>
                  <a:close/>
                  <a:moveTo>
                    <a:pt x="10" y="4"/>
                  </a:moveTo>
                  <a:lnTo>
                    <a:pt x="13" y="4"/>
                  </a:lnTo>
                  <a:lnTo>
                    <a:pt x="13" y="37"/>
                  </a:lnTo>
                  <a:lnTo>
                    <a:pt x="10" y="37"/>
                  </a:lnTo>
                  <a:lnTo>
                    <a:pt x="10" y="4"/>
                  </a:lnTo>
                  <a:close/>
                  <a:moveTo>
                    <a:pt x="4" y="4"/>
                  </a:moveTo>
                  <a:lnTo>
                    <a:pt x="7" y="4"/>
                  </a:lnTo>
                  <a:lnTo>
                    <a:pt x="7" y="37"/>
                  </a:lnTo>
                  <a:lnTo>
                    <a:pt x="4" y="37"/>
                  </a:lnTo>
                  <a:lnTo>
                    <a:pt x="4" y="4"/>
                  </a:lnTo>
                  <a:close/>
                  <a:moveTo>
                    <a:pt x="0" y="0"/>
                  </a:moveTo>
                  <a:lnTo>
                    <a:pt x="40" y="0"/>
                  </a:lnTo>
                  <a:lnTo>
                    <a:pt x="40" y="40"/>
                  </a:lnTo>
                  <a:lnTo>
                    <a:pt x="0" y="40"/>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7" name="Freeform 49"/>
            <p:cNvSpPr>
              <a:spLocks noEditPoints="1"/>
            </p:cNvSpPr>
            <p:nvPr/>
          </p:nvSpPr>
          <p:spPr bwMode="auto">
            <a:xfrm>
              <a:off x="2420" y="2599"/>
              <a:ext cx="40" cy="40"/>
            </a:xfrm>
            <a:custGeom>
              <a:avLst/>
              <a:gdLst>
                <a:gd name="T0" fmla="*/ 34 w 40"/>
                <a:gd name="T1" fmla="*/ 3 h 40"/>
                <a:gd name="T2" fmla="*/ 37 w 40"/>
                <a:gd name="T3" fmla="*/ 3 h 40"/>
                <a:gd name="T4" fmla="*/ 37 w 40"/>
                <a:gd name="T5" fmla="*/ 36 h 40"/>
                <a:gd name="T6" fmla="*/ 34 w 40"/>
                <a:gd name="T7" fmla="*/ 36 h 40"/>
                <a:gd name="T8" fmla="*/ 34 w 40"/>
                <a:gd name="T9" fmla="*/ 3 h 40"/>
                <a:gd name="T10" fmla="*/ 28 w 40"/>
                <a:gd name="T11" fmla="*/ 3 h 40"/>
                <a:gd name="T12" fmla="*/ 31 w 40"/>
                <a:gd name="T13" fmla="*/ 3 h 40"/>
                <a:gd name="T14" fmla="*/ 31 w 40"/>
                <a:gd name="T15" fmla="*/ 36 h 40"/>
                <a:gd name="T16" fmla="*/ 28 w 40"/>
                <a:gd name="T17" fmla="*/ 36 h 40"/>
                <a:gd name="T18" fmla="*/ 28 w 40"/>
                <a:gd name="T19" fmla="*/ 3 h 40"/>
                <a:gd name="T20" fmla="*/ 22 w 40"/>
                <a:gd name="T21" fmla="*/ 3 h 40"/>
                <a:gd name="T22" fmla="*/ 25 w 40"/>
                <a:gd name="T23" fmla="*/ 3 h 40"/>
                <a:gd name="T24" fmla="*/ 25 w 40"/>
                <a:gd name="T25" fmla="*/ 36 h 40"/>
                <a:gd name="T26" fmla="*/ 22 w 40"/>
                <a:gd name="T27" fmla="*/ 36 h 40"/>
                <a:gd name="T28" fmla="*/ 22 w 40"/>
                <a:gd name="T29" fmla="*/ 3 h 40"/>
                <a:gd name="T30" fmla="*/ 16 w 40"/>
                <a:gd name="T31" fmla="*/ 3 h 40"/>
                <a:gd name="T32" fmla="*/ 19 w 40"/>
                <a:gd name="T33" fmla="*/ 3 h 40"/>
                <a:gd name="T34" fmla="*/ 19 w 40"/>
                <a:gd name="T35" fmla="*/ 36 h 40"/>
                <a:gd name="T36" fmla="*/ 16 w 40"/>
                <a:gd name="T37" fmla="*/ 36 h 40"/>
                <a:gd name="T38" fmla="*/ 16 w 40"/>
                <a:gd name="T39" fmla="*/ 3 h 40"/>
                <a:gd name="T40" fmla="*/ 10 w 40"/>
                <a:gd name="T41" fmla="*/ 3 h 40"/>
                <a:gd name="T42" fmla="*/ 13 w 40"/>
                <a:gd name="T43" fmla="*/ 3 h 40"/>
                <a:gd name="T44" fmla="*/ 13 w 40"/>
                <a:gd name="T45" fmla="*/ 36 h 40"/>
                <a:gd name="T46" fmla="*/ 10 w 40"/>
                <a:gd name="T47" fmla="*/ 36 h 40"/>
                <a:gd name="T48" fmla="*/ 10 w 40"/>
                <a:gd name="T49" fmla="*/ 3 h 40"/>
                <a:gd name="T50" fmla="*/ 4 w 40"/>
                <a:gd name="T51" fmla="*/ 3 h 40"/>
                <a:gd name="T52" fmla="*/ 7 w 40"/>
                <a:gd name="T53" fmla="*/ 3 h 40"/>
                <a:gd name="T54" fmla="*/ 7 w 40"/>
                <a:gd name="T55" fmla="*/ 36 h 40"/>
                <a:gd name="T56" fmla="*/ 4 w 40"/>
                <a:gd name="T57" fmla="*/ 36 h 40"/>
                <a:gd name="T58" fmla="*/ 4 w 40"/>
                <a:gd name="T59" fmla="*/ 3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40"/>
                  </a:lnTo>
                  <a:lnTo>
                    <a:pt x="0" y="40"/>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8" name="Freeform 50"/>
            <p:cNvSpPr>
              <a:spLocks noEditPoints="1"/>
            </p:cNvSpPr>
            <p:nvPr/>
          </p:nvSpPr>
          <p:spPr bwMode="auto">
            <a:xfrm>
              <a:off x="2466" y="2690"/>
              <a:ext cx="40" cy="39"/>
            </a:xfrm>
            <a:custGeom>
              <a:avLst/>
              <a:gdLst>
                <a:gd name="T0" fmla="*/ 33 w 40"/>
                <a:gd name="T1" fmla="*/ 3 h 39"/>
                <a:gd name="T2" fmla="*/ 37 w 40"/>
                <a:gd name="T3" fmla="*/ 3 h 39"/>
                <a:gd name="T4" fmla="*/ 37 w 40"/>
                <a:gd name="T5" fmla="*/ 36 h 39"/>
                <a:gd name="T6" fmla="*/ 33 w 40"/>
                <a:gd name="T7" fmla="*/ 36 h 39"/>
                <a:gd name="T8" fmla="*/ 33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1 w 40"/>
                <a:gd name="T21" fmla="*/ 3 h 39"/>
                <a:gd name="T22" fmla="*/ 25 w 40"/>
                <a:gd name="T23" fmla="*/ 3 h 39"/>
                <a:gd name="T24" fmla="*/ 25 w 40"/>
                <a:gd name="T25" fmla="*/ 36 h 39"/>
                <a:gd name="T26" fmla="*/ 21 w 40"/>
                <a:gd name="T27" fmla="*/ 36 h 39"/>
                <a:gd name="T28" fmla="*/ 21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9 w 40"/>
                <a:gd name="T41" fmla="*/ 3 h 39"/>
                <a:gd name="T42" fmla="*/ 13 w 40"/>
                <a:gd name="T43" fmla="*/ 3 h 39"/>
                <a:gd name="T44" fmla="*/ 13 w 40"/>
                <a:gd name="T45" fmla="*/ 36 h 39"/>
                <a:gd name="T46" fmla="*/ 9 w 40"/>
                <a:gd name="T47" fmla="*/ 36 h 39"/>
                <a:gd name="T48" fmla="*/ 9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7" y="3"/>
                  </a:lnTo>
                  <a:lnTo>
                    <a:pt x="37" y="36"/>
                  </a:lnTo>
                  <a:lnTo>
                    <a:pt x="33" y="36"/>
                  </a:lnTo>
                  <a:lnTo>
                    <a:pt x="33" y="3"/>
                  </a:lnTo>
                  <a:close/>
                  <a:moveTo>
                    <a:pt x="28" y="3"/>
                  </a:moveTo>
                  <a:lnTo>
                    <a:pt x="31" y="3"/>
                  </a:lnTo>
                  <a:lnTo>
                    <a:pt x="31" y="36"/>
                  </a:lnTo>
                  <a:lnTo>
                    <a:pt x="28" y="36"/>
                  </a:lnTo>
                  <a:lnTo>
                    <a:pt x="28" y="3"/>
                  </a:lnTo>
                  <a:close/>
                  <a:moveTo>
                    <a:pt x="21" y="3"/>
                  </a:moveTo>
                  <a:lnTo>
                    <a:pt x="25" y="3"/>
                  </a:lnTo>
                  <a:lnTo>
                    <a:pt x="25" y="36"/>
                  </a:lnTo>
                  <a:lnTo>
                    <a:pt x="21" y="36"/>
                  </a:lnTo>
                  <a:lnTo>
                    <a:pt x="21" y="3"/>
                  </a:lnTo>
                  <a:close/>
                  <a:moveTo>
                    <a:pt x="16" y="3"/>
                  </a:moveTo>
                  <a:lnTo>
                    <a:pt x="19" y="3"/>
                  </a:lnTo>
                  <a:lnTo>
                    <a:pt x="19" y="36"/>
                  </a:lnTo>
                  <a:lnTo>
                    <a:pt x="16" y="36"/>
                  </a:lnTo>
                  <a:lnTo>
                    <a:pt x="16" y="3"/>
                  </a:lnTo>
                  <a:close/>
                  <a:moveTo>
                    <a:pt x="9" y="3"/>
                  </a:moveTo>
                  <a:lnTo>
                    <a:pt x="13" y="3"/>
                  </a:lnTo>
                  <a:lnTo>
                    <a:pt x="13" y="36"/>
                  </a:lnTo>
                  <a:lnTo>
                    <a:pt x="9" y="36"/>
                  </a:lnTo>
                  <a:lnTo>
                    <a:pt x="9"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29" name="Oval 51"/>
            <p:cNvSpPr>
              <a:spLocks noChangeArrowheads="1"/>
            </p:cNvSpPr>
            <p:nvPr/>
          </p:nvSpPr>
          <p:spPr bwMode="auto">
            <a:xfrm>
              <a:off x="2355" y="2793"/>
              <a:ext cx="22" cy="21"/>
            </a:xfrm>
            <a:prstGeom prst="ellipse">
              <a:avLst/>
            </a:prstGeom>
            <a:solidFill>
              <a:srgbClr val="D4E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30" name="Freeform 52"/>
            <p:cNvSpPr>
              <a:spLocks/>
            </p:cNvSpPr>
            <p:nvPr/>
          </p:nvSpPr>
          <p:spPr bwMode="auto">
            <a:xfrm>
              <a:off x="2358" y="2796"/>
              <a:ext cx="16" cy="15"/>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31" name="Freeform 53"/>
            <p:cNvSpPr>
              <a:spLocks/>
            </p:cNvSpPr>
            <p:nvPr/>
          </p:nvSpPr>
          <p:spPr bwMode="auto">
            <a:xfrm>
              <a:off x="2173" y="2749"/>
              <a:ext cx="509" cy="25"/>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55">
                  <a:moveTo>
                    <a:pt x="0" y="47"/>
                  </a:moveTo>
                  <a:cubicBezTo>
                    <a:pt x="536" y="47"/>
                    <a:pt x="536" y="47"/>
                    <a:pt x="536" y="47"/>
                  </a:cubicBezTo>
                  <a:cubicBezTo>
                    <a:pt x="602" y="47"/>
                    <a:pt x="602" y="47"/>
                    <a:pt x="602" y="47"/>
                  </a:cubicBezTo>
                  <a:cubicBezTo>
                    <a:pt x="1139" y="47"/>
                    <a:pt x="1139" y="47"/>
                    <a:pt x="1139" y="47"/>
                  </a:cubicBezTo>
                  <a:cubicBezTo>
                    <a:pt x="1114" y="41"/>
                    <a:pt x="1060" y="33"/>
                    <a:pt x="1069" y="0"/>
                  </a:cubicBezTo>
                  <a:cubicBezTo>
                    <a:pt x="1024" y="52"/>
                    <a:pt x="915" y="37"/>
                    <a:pt x="888" y="11"/>
                  </a:cubicBezTo>
                  <a:cubicBezTo>
                    <a:pt x="857" y="55"/>
                    <a:pt x="679" y="39"/>
                    <a:pt x="667" y="4"/>
                  </a:cubicBezTo>
                  <a:cubicBezTo>
                    <a:pt x="629" y="49"/>
                    <a:pt x="510" y="49"/>
                    <a:pt x="472" y="4"/>
                  </a:cubicBezTo>
                  <a:cubicBezTo>
                    <a:pt x="459" y="39"/>
                    <a:pt x="281" y="55"/>
                    <a:pt x="251" y="11"/>
                  </a:cubicBezTo>
                  <a:cubicBezTo>
                    <a:pt x="223" y="37"/>
                    <a:pt x="115" y="52"/>
                    <a:pt x="69" y="0"/>
                  </a:cubicBezTo>
                  <a:cubicBezTo>
                    <a:pt x="78" y="33"/>
                    <a:pt x="25" y="41"/>
                    <a:pt x="0" y="47"/>
                  </a:cubicBezTo>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32" name="Freeform 54"/>
            <p:cNvSpPr>
              <a:spLocks/>
            </p:cNvSpPr>
            <p:nvPr/>
          </p:nvSpPr>
          <p:spPr bwMode="auto">
            <a:xfrm>
              <a:off x="2271" y="2822"/>
              <a:ext cx="124" cy="49"/>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rgbClr val="BFDB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33" name="Freeform 55"/>
            <p:cNvSpPr>
              <a:spLocks/>
            </p:cNvSpPr>
            <p:nvPr/>
          </p:nvSpPr>
          <p:spPr bwMode="auto">
            <a:xfrm>
              <a:off x="2309" y="2822"/>
              <a:ext cx="46" cy="17"/>
            </a:xfrm>
            <a:custGeom>
              <a:avLst/>
              <a:gdLst>
                <a:gd name="T0" fmla="*/ 104 w 104"/>
                <a:gd name="T1" fmla="*/ 39 h 39"/>
                <a:gd name="T2" fmla="*/ 82 w 104"/>
                <a:gd name="T3" fmla="*/ 0 h 39"/>
                <a:gd name="T4" fmla="*/ 0 w 104"/>
                <a:gd name="T5" fmla="*/ 12 h 39"/>
                <a:gd name="T6" fmla="*/ 104 w 104"/>
                <a:gd name="T7" fmla="*/ 39 h 39"/>
              </a:gdLst>
              <a:ahLst/>
              <a:cxnLst>
                <a:cxn ang="0">
                  <a:pos x="T0" y="T1"/>
                </a:cxn>
                <a:cxn ang="0">
                  <a:pos x="T2" y="T3"/>
                </a:cxn>
                <a:cxn ang="0">
                  <a:pos x="T4" y="T5"/>
                </a:cxn>
                <a:cxn ang="0">
                  <a:pos x="T6" y="T7"/>
                </a:cxn>
              </a:cxnLst>
              <a:rect l="0" t="0" r="r" b="b"/>
              <a:pathLst>
                <a:path w="104" h="39">
                  <a:moveTo>
                    <a:pt x="104" y="39"/>
                  </a:moveTo>
                  <a:cubicBezTo>
                    <a:pt x="96" y="28"/>
                    <a:pt x="88" y="14"/>
                    <a:pt x="82" y="0"/>
                  </a:cubicBezTo>
                  <a:cubicBezTo>
                    <a:pt x="59" y="6"/>
                    <a:pt x="32" y="10"/>
                    <a:pt x="0" y="12"/>
                  </a:cubicBezTo>
                  <a:cubicBezTo>
                    <a:pt x="22" y="24"/>
                    <a:pt x="53" y="35"/>
                    <a:pt x="104" y="39"/>
                  </a:cubicBezTo>
                  <a:close/>
                </a:path>
              </a:pathLst>
            </a:custGeom>
            <a:solidFill>
              <a:srgbClr val="D4E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sp>
          <p:nvSpPr>
            <p:cNvPr id="34" name="Freeform 56"/>
            <p:cNvSpPr>
              <a:spLocks noEditPoints="1"/>
            </p:cNvSpPr>
            <p:nvPr/>
          </p:nvSpPr>
          <p:spPr bwMode="auto">
            <a:xfrm>
              <a:off x="2701" y="2664"/>
              <a:ext cx="696" cy="167"/>
            </a:xfrm>
            <a:custGeom>
              <a:avLst/>
              <a:gdLst>
                <a:gd name="T0" fmla="*/ 1294 w 1557"/>
                <a:gd name="T1" fmla="*/ 164 h 375"/>
                <a:gd name="T2" fmla="*/ 1131 w 1557"/>
                <a:gd name="T3" fmla="*/ 232 h 375"/>
                <a:gd name="T4" fmla="*/ 1193 w 1557"/>
                <a:gd name="T5" fmla="*/ 313 h 375"/>
                <a:gd name="T6" fmla="*/ 1289 w 1557"/>
                <a:gd name="T7" fmla="*/ 303 h 375"/>
                <a:gd name="T8" fmla="*/ 1294 w 1557"/>
                <a:gd name="T9" fmla="*/ 347 h 375"/>
                <a:gd name="T10" fmla="*/ 1103 w 1557"/>
                <a:gd name="T11" fmla="*/ 298 h 375"/>
                <a:gd name="T12" fmla="*/ 1151 w 1557"/>
                <a:gd name="T13" fmla="*/ 106 h 375"/>
                <a:gd name="T14" fmla="*/ 1343 w 1557"/>
                <a:gd name="T15" fmla="*/ 152 h 375"/>
                <a:gd name="T16" fmla="*/ 1287 w 1557"/>
                <a:gd name="T17" fmla="*/ 233 h 375"/>
                <a:gd name="T18" fmla="*/ 1533 w 1557"/>
                <a:gd name="T19" fmla="*/ 89 h 375"/>
                <a:gd name="T20" fmla="*/ 1466 w 1557"/>
                <a:gd name="T21" fmla="*/ 164 h 375"/>
                <a:gd name="T22" fmla="*/ 1418 w 1557"/>
                <a:gd name="T23" fmla="*/ 366 h 375"/>
                <a:gd name="T24" fmla="*/ 1392 w 1557"/>
                <a:gd name="T25" fmla="*/ 223 h 375"/>
                <a:gd name="T26" fmla="*/ 940 w 1557"/>
                <a:gd name="T27" fmla="*/ 169 h 375"/>
                <a:gd name="T28" fmla="*/ 1036 w 1557"/>
                <a:gd name="T29" fmla="*/ 89 h 375"/>
                <a:gd name="T30" fmla="*/ 1056 w 1557"/>
                <a:gd name="T31" fmla="*/ 114 h 375"/>
                <a:gd name="T32" fmla="*/ 951 w 1557"/>
                <a:gd name="T33" fmla="*/ 227 h 375"/>
                <a:gd name="T34" fmla="*/ 1053 w 1557"/>
                <a:gd name="T35" fmla="*/ 330 h 375"/>
                <a:gd name="T36" fmla="*/ 1056 w 1557"/>
                <a:gd name="T37" fmla="*/ 347 h 375"/>
                <a:gd name="T38" fmla="*/ 1009 w 1557"/>
                <a:gd name="T39" fmla="*/ 352 h 375"/>
                <a:gd name="T40" fmla="*/ 940 w 1557"/>
                <a:gd name="T41" fmla="*/ 342 h 375"/>
                <a:gd name="T42" fmla="*/ 893 w 1557"/>
                <a:gd name="T43" fmla="*/ 342 h 375"/>
                <a:gd name="T44" fmla="*/ 918 w 1557"/>
                <a:gd name="T45" fmla="*/ 1 h 375"/>
                <a:gd name="T46" fmla="*/ 787 w 1557"/>
                <a:gd name="T47" fmla="*/ 138 h 375"/>
                <a:gd name="T48" fmla="*/ 666 w 1557"/>
                <a:gd name="T49" fmla="*/ 226 h 375"/>
                <a:gd name="T50" fmla="*/ 809 w 1557"/>
                <a:gd name="T51" fmla="*/ 305 h 375"/>
                <a:gd name="T52" fmla="*/ 821 w 1557"/>
                <a:gd name="T53" fmla="*/ 305 h 375"/>
                <a:gd name="T54" fmla="*/ 767 w 1557"/>
                <a:gd name="T55" fmla="*/ 366 h 375"/>
                <a:gd name="T56" fmla="*/ 618 w 1557"/>
                <a:gd name="T57" fmla="*/ 221 h 375"/>
                <a:gd name="T58" fmla="*/ 764 w 1557"/>
                <a:gd name="T59" fmla="*/ 86 h 375"/>
                <a:gd name="T60" fmla="*/ 836 w 1557"/>
                <a:gd name="T61" fmla="*/ 110 h 375"/>
                <a:gd name="T62" fmla="*/ 820 w 1557"/>
                <a:gd name="T63" fmla="*/ 148 h 375"/>
                <a:gd name="T64" fmla="*/ 787 w 1557"/>
                <a:gd name="T65" fmla="*/ 138 h 375"/>
                <a:gd name="T66" fmla="*/ 451 w 1557"/>
                <a:gd name="T67" fmla="*/ 319 h 375"/>
                <a:gd name="T68" fmla="*/ 500 w 1557"/>
                <a:gd name="T69" fmla="*/ 149 h 375"/>
                <a:gd name="T70" fmla="*/ 356 w 1557"/>
                <a:gd name="T71" fmla="*/ 226 h 375"/>
                <a:gd name="T72" fmla="*/ 574 w 1557"/>
                <a:gd name="T73" fmla="*/ 161 h 375"/>
                <a:gd name="T74" fmla="*/ 521 w 1557"/>
                <a:gd name="T75" fmla="*/ 348 h 375"/>
                <a:gd name="T76" fmla="*/ 327 w 1557"/>
                <a:gd name="T77" fmla="*/ 297 h 375"/>
                <a:gd name="T78" fmla="*/ 379 w 1557"/>
                <a:gd name="T79" fmla="*/ 105 h 375"/>
                <a:gd name="T80" fmla="*/ 98 w 1557"/>
                <a:gd name="T81" fmla="*/ 308 h 375"/>
                <a:gd name="T82" fmla="*/ 234 w 1557"/>
                <a:gd name="T83" fmla="*/ 226 h 375"/>
                <a:gd name="T84" fmla="*/ 56 w 1557"/>
                <a:gd name="T85" fmla="*/ 189 h 375"/>
                <a:gd name="T86" fmla="*/ 234 w 1557"/>
                <a:gd name="T87" fmla="*/ 23 h 375"/>
                <a:gd name="T88" fmla="*/ 281 w 1557"/>
                <a:gd name="T89" fmla="*/ 23 h 375"/>
                <a:gd name="T90" fmla="*/ 145 w 1557"/>
                <a:gd name="T91" fmla="*/ 366 h 375"/>
                <a:gd name="T92" fmla="*/ 0 w 1557"/>
                <a:gd name="T93" fmla="*/ 231 h 375"/>
                <a:gd name="T94" fmla="*/ 136 w 1557"/>
                <a:gd name="T95" fmla="*/ 8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7" h="375">
                  <a:moveTo>
                    <a:pt x="1152" y="285"/>
                  </a:moveTo>
                  <a:cubicBezTo>
                    <a:pt x="1187" y="255"/>
                    <a:pt x="1222" y="226"/>
                    <a:pt x="1257" y="196"/>
                  </a:cubicBezTo>
                  <a:cubicBezTo>
                    <a:pt x="1269" y="185"/>
                    <a:pt x="1282" y="175"/>
                    <a:pt x="1294" y="164"/>
                  </a:cubicBezTo>
                  <a:cubicBezTo>
                    <a:pt x="1285" y="152"/>
                    <a:pt x="1269" y="144"/>
                    <a:pt x="1255" y="139"/>
                  </a:cubicBezTo>
                  <a:cubicBezTo>
                    <a:pt x="1228" y="128"/>
                    <a:pt x="1201" y="132"/>
                    <a:pt x="1176" y="146"/>
                  </a:cubicBezTo>
                  <a:cubicBezTo>
                    <a:pt x="1144" y="165"/>
                    <a:pt x="1130" y="195"/>
                    <a:pt x="1131" y="232"/>
                  </a:cubicBezTo>
                  <a:cubicBezTo>
                    <a:pt x="1131" y="246"/>
                    <a:pt x="1135" y="260"/>
                    <a:pt x="1143" y="273"/>
                  </a:cubicBezTo>
                  <a:cubicBezTo>
                    <a:pt x="1146" y="277"/>
                    <a:pt x="1149" y="281"/>
                    <a:pt x="1152" y="285"/>
                  </a:cubicBezTo>
                  <a:moveTo>
                    <a:pt x="1193" y="313"/>
                  </a:moveTo>
                  <a:cubicBezTo>
                    <a:pt x="1210" y="319"/>
                    <a:pt x="1230" y="318"/>
                    <a:pt x="1247" y="315"/>
                  </a:cubicBezTo>
                  <a:cubicBezTo>
                    <a:pt x="1256" y="312"/>
                    <a:pt x="1279" y="302"/>
                    <a:pt x="1288" y="303"/>
                  </a:cubicBezTo>
                  <a:cubicBezTo>
                    <a:pt x="1289" y="303"/>
                    <a:pt x="1289" y="303"/>
                    <a:pt x="1289" y="303"/>
                  </a:cubicBezTo>
                  <a:cubicBezTo>
                    <a:pt x="1290" y="304"/>
                    <a:pt x="1290" y="304"/>
                    <a:pt x="1290" y="304"/>
                  </a:cubicBezTo>
                  <a:cubicBezTo>
                    <a:pt x="1295" y="306"/>
                    <a:pt x="1300" y="310"/>
                    <a:pt x="1303" y="315"/>
                  </a:cubicBezTo>
                  <a:cubicBezTo>
                    <a:pt x="1309" y="327"/>
                    <a:pt x="1306" y="340"/>
                    <a:pt x="1294" y="347"/>
                  </a:cubicBezTo>
                  <a:cubicBezTo>
                    <a:pt x="1290" y="349"/>
                    <a:pt x="1290" y="349"/>
                    <a:pt x="1290" y="349"/>
                  </a:cubicBezTo>
                  <a:cubicBezTo>
                    <a:pt x="1245" y="375"/>
                    <a:pt x="1198" y="371"/>
                    <a:pt x="1153" y="347"/>
                  </a:cubicBezTo>
                  <a:cubicBezTo>
                    <a:pt x="1132" y="336"/>
                    <a:pt x="1115" y="319"/>
                    <a:pt x="1103" y="298"/>
                  </a:cubicBezTo>
                  <a:cubicBezTo>
                    <a:pt x="1100" y="293"/>
                    <a:pt x="1100" y="293"/>
                    <a:pt x="1100" y="293"/>
                  </a:cubicBezTo>
                  <a:cubicBezTo>
                    <a:pt x="1072" y="244"/>
                    <a:pt x="1076" y="192"/>
                    <a:pt x="1108" y="145"/>
                  </a:cubicBezTo>
                  <a:cubicBezTo>
                    <a:pt x="1119" y="129"/>
                    <a:pt x="1134" y="116"/>
                    <a:pt x="1151" y="106"/>
                  </a:cubicBezTo>
                  <a:cubicBezTo>
                    <a:pt x="1157" y="103"/>
                    <a:pt x="1157" y="103"/>
                    <a:pt x="1157" y="103"/>
                  </a:cubicBezTo>
                  <a:cubicBezTo>
                    <a:pt x="1200" y="79"/>
                    <a:pt x="1245" y="80"/>
                    <a:pt x="1288" y="101"/>
                  </a:cubicBezTo>
                  <a:cubicBezTo>
                    <a:pt x="1311" y="113"/>
                    <a:pt x="1330" y="130"/>
                    <a:pt x="1343" y="152"/>
                  </a:cubicBezTo>
                  <a:cubicBezTo>
                    <a:pt x="1346" y="156"/>
                    <a:pt x="1346" y="156"/>
                    <a:pt x="1346" y="156"/>
                  </a:cubicBezTo>
                  <a:cubicBezTo>
                    <a:pt x="1355" y="172"/>
                    <a:pt x="1343" y="186"/>
                    <a:pt x="1330" y="196"/>
                  </a:cubicBezTo>
                  <a:cubicBezTo>
                    <a:pt x="1315" y="207"/>
                    <a:pt x="1301" y="221"/>
                    <a:pt x="1287" y="233"/>
                  </a:cubicBezTo>
                  <a:cubicBezTo>
                    <a:pt x="1255" y="260"/>
                    <a:pt x="1224" y="287"/>
                    <a:pt x="1193" y="313"/>
                  </a:cubicBezTo>
                  <a:close/>
                  <a:moveTo>
                    <a:pt x="1528" y="89"/>
                  </a:moveTo>
                  <a:cubicBezTo>
                    <a:pt x="1533" y="89"/>
                    <a:pt x="1533" y="89"/>
                    <a:pt x="1533" y="89"/>
                  </a:cubicBezTo>
                  <a:cubicBezTo>
                    <a:pt x="1547" y="89"/>
                    <a:pt x="1557" y="98"/>
                    <a:pt x="1557" y="112"/>
                  </a:cubicBezTo>
                  <a:cubicBezTo>
                    <a:pt x="1557" y="132"/>
                    <a:pt x="1538" y="137"/>
                    <a:pt x="1522" y="137"/>
                  </a:cubicBezTo>
                  <a:cubicBezTo>
                    <a:pt x="1500" y="137"/>
                    <a:pt x="1480" y="149"/>
                    <a:pt x="1466" y="164"/>
                  </a:cubicBezTo>
                  <a:cubicBezTo>
                    <a:pt x="1447" y="181"/>
                    <a:pt x="1439" y="204"/>
                    <a:pt x="1439" y="229"/>
                  </a:cubicBezTo>
                  <a:cubicBezTo>
                    <a:pt x="1439" y="343"/>
                    <a:pt x="1439" y="343"/>
                    <a:pt x="1439" y="343"/>
                  </a:cubicBezTo>
                  <a:cubicBezTo>
                    <a:pt x="1439" y="356"/>
                    <a:pt x="1431" y="366"/>
                    <a:pt x="1418" y="366"/>
                  </a:cubicBezTo>
                  <a:cubicBezTo>
                    <a:pt x="1414" y="366"/>
                    <a:pt x="1414" y="366"/>
                    <a:pt x="1414" y="366"/>
                  </a:cubicBezTo>
                  <a:cubicBezTo>
                    <a:pt x="1400" y="366"/>
                    <a:pt x="1392" y="356"/>
                    <a:pt x="1392" y="343"/>
                  </a:cubicBezTo>
                  <a:cubicBezTo>
                    <a:pt x="1392" y="223"/>
                    <a:pt x="1392" y="223"/>
                    <a:pt x="1392" y="223"/>
                  </a:cubicBezTo>
                  <a:cubicBezTo>
                    <a:pt x="1392" y="177"/>
                    <a:pt x="1415" y="139"/>
                    <a:pt x="1452" y="113"/>
                  </a:cubicBezTo>
                  <a:cubicBezTo>
                    <a:pt x="1475" y="97"/>
                    <a:pt x="1501" y="89"/>
                    <a:pt x="1528" y="89"/>
                  </a:cubicBezTo>
                  <a:close/>
                  <a:moveTo>
                    <a:pt x="940" y="169"/>
                  </a:moveTo>
                  <a:cubicBezTo>
                    <a:pt x="958" y="151"/>
                    <a:pt x="977" y="133"/>
                    <a:pt x="995" y="115"/>
                  </a:cubicBezTo>
                  <a:cubicBezTo>
                    <a:pt x="1000" y="110"/>
                    <a:pt x="1020" y="89"/>
                    <a:pt x="1028" y="89"/>
                  </a:cubicBezTo>
                  <a:cubicBezTo>
                    <a:pt x="1036" y="89"/>
                    <a:pt x="1036" y="89"/>
                    <a:pt x="1036" y="89"/>
                  </a:cubicBezTo>
                  <a:cubicBezTo>
                    <a:pt x="1037" y="89"/>
                    <a:pt x="1037" y="89"/>
                    <a:pt x="1037" y="89"/>
                  </a:cubicBezTo>
                  <a:cubicBezTo>
                    <a:pt x="1048" y="91"/>
                    <a:pt x="1056" y="98"/>
                    <a:pt x="1056" y="109"/>
                  </a:cubicBezTo>
                  <a:cubicBezTo>
                    <a:pt x="1056" y="114"/>
                    <a:pt x="1056" y="114"/>
                    <a:pt x="1056" y="114"/>
                  </a:cubicBezTo>
                  <a:cubicBezTo>
                    <a:pt x="1056" y="122"/>
                    <a:pt x="1047" y="131"/>
                    <a:pt x="1042" y="136"/>
                  </a:cubicBezTo>
                  <a:cubicBezTo>
                    <a:pt x="1031" y="148"/>
                    <a:pt x="1019" y="159"/>
                    <a:pt x="1008" y="170"/>
                  </a:cubicBezTo>
                  <a:cubicBezTo>
                    <a:pt x="951" y="227"/>
                    <a:pt x="951" y="227"/>
                    <a:pt x="951" y="227"/>
                  </a:cubicBezTo>
                  <a:cubicBezTo>
                    <a:pt x="976" y="252"/>
                    <a:pt x="1000" y="276"/>
                    <a:pt x="1025" y="301"/>
                  </a:cubicBezTo>
                  <a:cubicBezTo>
                    <a:pt x="1032" y="308"/>
                    <a:pt x="1038" y="314"/>
                    <a:pt x="1045" y="321"/>
                  </a:cubicBezTo>
                  <a:cubicBezTo>
                    <a:pt x="1047" y="324"/>
                    <a:pt x="1051" y="327"/>
                    <a:pt x="1053" y="330"/>
                  </a:cubicBezTo>
                  <a:cubicBezTo>
                    <a:pt x="1055" y="333"/>
                    <a:pt x="1056" y="337"/>
                    <a:pt x="1056" y="341"/>
                  </a:cubicBezTo>
                  <a:cubicBezTo>
                    <a:pt x="1056" y="346"/>
                    <a:pt x="1056" y="346"/>
                    <a:pt x="1056" y="346"/>
                  </a:cubicBezTo>
                  <a:cubicBezTo>
                    <a:pt x="1056" y="347"/>
                    <a:pt x="1056" y="347"/>
                    <a:pt x="1056" y="347"/>
                  </a:cubicBezTo>
                  <a:cubicBezTo>
                    <a:pt x="1053" y="357"/>
                    <a:pt x="1046" y="366"/>
                    <a:pt x="1034" y="366"/>
                  </a:cubicBezTo>
                  <a:cubicBezTo>
                    <a:pt x="1031" y="366"/>
                    <a:pt x="1031" y="366"/>
                    <a:pt x="1031" y="366"/>
                  </a:cubicBezTo>
                  <a:cubicBezTo>
                    <a:pt x="1023" y="366"/>
                    <a:pt x="1014" y="357"/>
                    <a:pt x="1009" y="352"/>
                  </a:cubicBezTo>
                  <a:cubicBezTo>
                    <a:pt x="998" y="342"/>
                    <a:pt x="987" y="331"/>
                    <a:pt x="976" y="321"/>
                  </a:cubicBezTo>
                  <a:cubicBezTo>
                    <a:pt x="940" y="285"/>
                    <a:pt x="940" y="285"/>
                    <a:pt x="940" y="285"/>
                  </a:cubicBezTo>
                  <a:cubicBezTo>
                    <a:pt x="940" y="342"/>
                    <a:pt x="940" y="342"/>
                    <a:pt x="940" y="342"/>
                  </a:cubicBezTo>
                  <a:cubicBezTo>
                    <a:pt x="940" y="355"/>
                    <a:pt x="932" y="365"/>
                    <a:pt x="918" y="365"/>
                  </a:cubicBezTo>
                  <a:cubicBezTo>
                    <a:pt x="914" y="365"/>
                    <a:pt x="914" y="365"/>
                    <a:pt x="914" y="365"/>
                  </a:cubicBezTo>
                  <a:cubicBezTo>
                    <a:pt x="901" y="365"/>
                    <a:pt x="893" y="355"/>
                    <a:pt x="893" y="342"/>
                  </a:cubicBezTo>
                  <a:cubicBezTo>
                    <a:pt x="893" y="24"/>
                    <a:pt x="893" y="24"/>
                    <a:pt x="893" y="24"/>
                  </a:cubicBezTo>
                  <a:cubicBezTo>
                    <a:pt x="893" y="11"/>
                    <a:pt x="901" y="1"/>
                    <a:pt x="914" y="1"/>
                  </a:cubicBezTo>
                  <a:cubicBezTo>
                    <a:pt x="918" y="1"/>
                    <a:pt x="918" y="1"/>
                    <a:pt x="918" y="1"/>
                  </a:cubicBezTo>
                  <a:cubicBezTo>
                    <a:pt x="932" y="1"/>
                    <a:pt x="940" y="11"/>
                    <a:pt x="940" y="24"/>
                  </a:cubicBezTo>
                  <a:lnTo>
                    <a:pt x="940" y="169"/>
                  </a:lnTo>
                  <a:close/>
                  <a:moveTo>
                    <a:pt x="787" y="138"/>
                  </a:moveTo>
                  <a:cubicBezTo>
                    <a:pt x="780" y="134"/>
                    <a:pt x="766" y="133"/>
                    <a:pt x="759" y="133"/>
                  </a:cubicBezTo>
                  <a:cubicBezTo>
                    <a:pt x="719" y="131"/>
                    <a:pt x="691" y="153"/>
                    <a:pt x="674" y="188"/>
                  </a:cubicBezTo>
                  <a:cubicBezTo>
                    <a:pt x="668" y="200"/>
                    <a:pt x="666" y="212"/>
                    <a:pt x="666" y="226"/>
                  </a:cubicBezTo>
                  <a:cubicBezTo>
                    <a:pt x="666" y="266"/>
                    <a:pt x="687" y="294"/>
                    <a:pt x="723" y="311"/>
                  </a:cubicBezTo>
                  <a:cubicBezTo>
                    <a:pt x="736" y="317"/>
                    <a:pt x="753" y="318"/>
                    <a:pt x="767" y="318"/>
                  </a:cubicBezTo>
                  <a:cubicBezTo>
                    <a:pt x="780" y="318"/>
                    <a:pt x="798" y="311"/>
                    <a:pt x="809" y="305"/>
                  </a:cubicBezTo>
                  <a:cubicBezTo>
                    <a:pt x="811" y="304"/>
                    <a:pt x="811" y="304"/>
                    <a:pt x="811" y="304"/>
                  </a:cubicBezTo>
                  <a:cubicBezTo>
                    <a:pt x="820" y="304"/>
                    <a:pt x="820" y="304"/>
                    <a:pt x="820" y="304"/>
                  </a:cubicBezTo>
                  <a:cubicBezTo>
                    <a:pt x="821" y="305"/>
                    <a:pt x="821" y="305"/>
                    <a:pt x="821" y="305"/>
                  </a:cubicBezTo>
                  <a:cubicBezTo>
                    <a:pt x="832" y="307"/>
                    <a:pt x="840" y="313"/>
                    <a:pt x="840" y="325"/>
                  </a:cubicBezTo>
                  <a:cubicBezTo>
                    <a:pt x="840" y="330"/>
                    <a:pt x="840" y="330"/>
                    <a:pt x="840" y="330"/>
                  </a:cubicBezTo>
                  <a:cubicBezTo>
                    <a:pt x="840" y="358"/>
                    <a:pt x="787" y="365"/>
                    <a:pt x="767" y="366"/>
                  </a:cubicBezTo>
                  <a:cubicBezTo>
                    <a:pt x="696" y="371"/>
                    <a:pt x="644" y="332"/>
                    <a:pt x="623" y="265"/>
                  </a:cubicBezTo>
                  <a:cubicBezTo>
                    <a:pt x="620" y="254"/>
                    <a:pt x="618" y="242"/>
                    <a:pt x="618" y="230"/>
                  </a:cubicBezTo>
                  <a:cubicBezTo>
                    <a:pt x="618" y="221"/>
                    <a:pt x="618" y="221"/>
                    <a:pt x="618" y="221"/>
                  </a:cubicBezTo>
                  <a:cubicBezTo>
                    <a:pt x="618" y="170"/>
                    <a:pt x="644" y="130"/>
                    <a:pt x="688" y="104"/>
                  </a:cubicBezTo>
                  <a:cubicBezTo>
                    <a:pt x="708" y="92"/>
                    <a:pt x="731" y="86"/>
                    <a:pt x="754" y="86"/>
                  </a:cubicBezTo>
                  <a:cubicBezTo>
                    <a:pt x="764" y="86"/>
                    <a:pt x="764" y="86"/>
                    <a:pt x="764" y="86"/>
                  </a:cubicBezTo>
                  <a:cubicBezTo>
                    <a:pt x="789" y="86"/>
                    <a:pt x="812" y="93"/>
                    <a:pt x="833" y="107"/>
                  </a:cubicBezTo>
                  <a:cubicBezTo>
                    <a:pt x="835" y="108"/>
                    <a:pt x="835" y="108"/>
                    <a:pt x="835" y="108"/>
                  </a:cubicBezTo>
                  <a:cubicBezTo>
                    <a:pt x="836" y="110"/>
                    <a:pt x="836" y="110"/>
                    <a:pt x="836" y="110"/>
                  </a:cubicBezTo>
                  <a:cubicBezTo>
                    <a:pt x="838" y="114"/>
                    <a:pt x="840" y="118"/>
                    <a:pt x="840" y="122"/>
                  </a:cubicBezTo>
                  <a:cubicBezTo>
                    <a:pt x="840" y="127"/>
                    <a:pt x="840" y="127"/>
                    <a:pt x="840" y="127"/>
                  </a:cubicBezTo>
                  <a:cubicBezTo>
                    <a:pt x="840" y="139"/>
                    <a:pt x="831" y="145"/>
                    <a:pt x="820" y="148"/>
                  </a:cubicBezTo>
                  <a:cubicBezTo>
                    <a:pt x="819" y="148"/>
                    <a:pt x="819" y="148"/>
                    <a:pt x="819" y="148"/>
                  </a:cubicBezTo>
                  <a:cubicBezTo>
                    <a:pt x="816" y="148"/>
                    <a:pt x="816" y="148"/>
                    <a:pt x="816" y="148"/>
                  </a:cubicBezTo>
                  <a:cubicBezTo>
                    <a:pt x="809" y="148"/>
                    <a:pt x="793" y="140"/>
                    <a:pt x="787" y="138"/>
                  </a:cubicBezTo>
                  <a:close/>
                  <a:moveTo>
                    <a:pt x="356" y="226"/>
                  </a:moveTo>
                  <a:cubicBezTo>
                    <a:pt x="356" y="262"/>
                    <a:pt x="374" y="288"/>
                    <a:pt x="404" y="307"/>
                  </a:cubicBezTo>
                  <a:cubicBezTo>
                    <a:pt x="419" y="315"/>
                    <a:pt x="434" y="319"/>
                    <a:pt x="451" y="319"/>
                  </a:cubicBezTo>
                  <a:cubicBezTo>
                    <a:pt x="486" y="319"/>
                    <a:pt x="513" y="301"/>
                    <a:pt x="531" y="272"/>
                  </a:cubicBezTo>
                  <a:cubicBezTo>
                    <a:pt x="539" y="258"/>
                    <a:pt x="543" y="242"/>
                    <a:pt x="543" y="226"/>
                  </a:cubicBezTo>
                  <a:cubicBezTo>
                    <a:pt x="543" y="192"/>
                    <a:pt x="527" y="167"/>
                    <a:pt x="500" y="149"/>
                  </a:cubicBezTo>
                  <a:cubicBezTo>
                    <a:pt x="485" y="139"/>
                    <a:pt x="468" y="134"/>
                    <a:pt x="450" y="134"/>
                  </a:cubicBezTo>
                  <a:cubicBezTo>
                    <a:pt x="410" y="134"/>
                    <a:pt x="382" y="154"/>
                    <a:pt x="365" y="189"/>
                  </a:cubicBezTo>
                  <a:cubicBezTo>
                    <a:pt x="359" y="201"/>
                    <a:pt x="356" y="213"/>
                    <a:pt x="356" y="226"/>
                  </a:cubicBezTo>
                  <a:close/>
                  <a:moveTo>
                    <a:pt x="445" y="87"/>
                  </a:moveTo>
                  <a:cubicBezTo>
                    <a:pt x="452" y="87"/>
                    <a:pt x="452" y="87"/>
                    <a:pt x="452" y="87"/>
                  </a:cubicBezTo>
                  <a:cubicBezTo>
                    <a:pt x="506" y="87"/>
                    <a:pt x="548" y="113"/>
                    <a:pt x="574" y="161"/>
                  </a:cubicBezTo>
                  <a:cubicBezTo>
                    <a:pt x="585" y="180"/>
                    <a:pt x="591" y="200"/>
                    <a:pt x="591" y="222"/>
                  </a:cubicBezTo>
                  <a:cubicBezTo>
                    <a:pt x="591" y="231"/>
                    <a:pt x="591" y="231"/>
                    <a:pt x="591" y="231"/>
                  </a:cubicBezTo>
                  <a:cubicBezTo>
                    <a:pt x="591" y="282"/>
                    <a:pt x="565" y="322"/>
                    <a:pt x="521" y="348"/>
                  </a:cubicBezTo>
                  <a:cubicBezTo>
                    <a:pt x="501" y="360"/>
                    <a:pt x="478" y="366"/>
                    <a:pt x="455" y="366"/>
                  </a:cubicBezTo>
                  <a:cubicBezTo>
                    <a:pt x="445" y="366"/>
                    <a:pt x="445" y="366"/>
                    <a:pt x="445" y="366"/>
                  </a:cubicBezTo>
                  <a:cubicBezTo>
                    <a:pt x="394" y="366"/>
                    <a:pt x="353" y="341"/>
                    <a:pt x="327" y="297"/>
                  </a:cubicBezTo>
                  <a:cubicBezTo>
                    <a:pt x="315" y="277"/>
                    <a:pt x="309" y="255"/>
                    <a:pt x="309" y="231"/>
                  </a:cubicBezTo>
                  <a:cubicBezTo>
                    <a:pt x="309" y="222"/>
                    <a:pt x="309" y="222"/>
                    <a:pt x="309" y="222"/>
                  </a:cubicBezTo>
                  <a:cubicBezTo>
                    <a:pt x="309" y="171"/>
                    <a:pt x="335" y="131"/>
                    <a:pt x="379" y="105"/>
                  </a:cubicBezTo>
                  <a:cubicBezTo>
                    <a:pt x="399" y="93"/>
                    <a:pt x="422" y="87"/>
                    <a:pt x="445" y="87"/>
                  </a:cubicBezTo>
                  <a:close/>
                  <a:moveTo>
                    <a:pt x="47" y="226"/>
                  </a:moveTo>
                  <a:cubicBezTo>
                    <a:pt x="47" y="263"/>
                    <a:pt x="65" y="291"/>
                    <a:pt x="98" y="308"/>
                  </a:cubicBezTo>
                  <a:cubicBezTo>
                    <a:pt x="111" y="315"/>
                    <a:pt x="125" y="319"/>
                    <a:pt x="140" y="319"/>
                  </a:cubicBezTo>
                  <a:cubicBezTo>
                    <a:pt x="176" y="319"/>
                    <a:pt x="203" y="302"/>
                    <a:pt x="222" y="272"/>
                  </a:cubicBezTo>
                  <a:cubicBezTo>
                    <a:pt x="230" y="258"/>
                    <a:pt x="234" y="242"/>
                    <a:pt x="234" y="226"/>
                  </a:cubicBezTo>
                  <a:cubicBezTo>
                    <a:pt x="234" y="194"/>
                    <a:pt x="219" y="169"/>
                    <a:pt x="193" y="151"/>
                  </a:cubicBezTo>
                  <a:cubicBezTo>
                    <a:pt x="178" y="139"/>
                    <a:pt x="160" y="134"/>
                    <a:pt x="141" y="134"/>
                  </a:cubicBezTo>
                  <a:cubicBezTo>
                    <a:pt x="101" y="134"/>
                    <a:pt x="73" y="154"/>
                    <a:pt x="56" y="189"/>
                  </a:cubicBezTo>
                  <a:cubicBezTo>
                    <a:pt x="50" y="201"/>
                    <a:pt x="47" y="213"/>
                    <a:pt x="47" y="226"/>
                  </a:cubicBezTo>
                  <a:close/>
                  <a:moveTo>
                    <a:pt x="234" y="122"/>
                  </a:moveTo>
                  <a:cubicBezTo>
                    <a:pt x="234" y="23"/>
                    <a:pt x="234" y="23"/>
                    <a:pt x="234" y="23"/>
                  </a:cubicBezTo>
                  <a:cubicBezTo>
                    <a:pt x="234" y="10"/>
                    <a:pt x="242" y="0"/>
                    <a:pt x="256" y="0"/>
                  </a:cubicBezTo>
                  <a:cubicBezTo>
                    <a:pt x="260" y="0"/>
                    <a:pt x="260" y="0"/>
                    <a:pt x="260" y="0"/>
                  </a:cubicBezTo>
                  <a:cubicBezTo>
                    <a:pt x="273" y="0"/>
                    <a:pt x="281" y="10"/>
                    <a:pt x="281" y="23"/>
                  </a:cubicBezTo>
                  <a:cubicBezTo>
                    <a:pt x="281" y="231"/>
                    <a:pt x="281" y="231"/>
                    <a:pt x="281" y="231"/>
                  </a:cubicBezTo>
                  <a:cubicBezTo>
                    <a:pt x="281" y="282"/>
                    <a:pt x="256" y="322"/>
                    <a:pt x="212" y="348"/>
                  </a:cubicBezTo>
                  <a:cubicBezTo>
                    <a:pt x="192" y="360"/>
                    <a:pt x="169" y="366"/>
                    <a:pt x="145" y="366"/>
                  </a:cubicBezTo>
                  <a:cubicBezTo>
                    <a:pt x="136" y="366"/>
                    <a:pt x="136" y="366"/>
                    <a:pt x="136" y="366"/>
                  </a:cubicBezTo>
                  <a:cubicBezTo>
                    <a:pt x="85" y="366"/>
                    <a:pt x="44" y="341"/>
                    <a:pt x="18" y="297"/>
                  </a:cubicBezTo>
                  <a:cubicBezTo>
                    <a:pt x="6" y="277"/>
                    <a:pt x="0" y="255"/>
                    <a:pt x="0" y="231"/>
                  </a:cubicBezTo>
                  <a:cubicBezTo>
                    <a:pt x="0" y="222"/>
                    <a:pt x="0" y="222"/>
                    <a:pt x="0" y="222"/>
                  </a:cubicBezTo>
                  <a:cubicBezTo>
                    <a:pt x="0" y="171"/>
                    <a:pt x="25" y="131"/>
                    <a:pt x="69" y="105"/>
                  </a:cubicBezTo>
                  <a:cubicBezTo>
                    <a:pt x="90" y="93"/>
                    <a:pt x="112" y="87"/>
                    <a:pt x="136" y="87"/>
                  </a:cubicBezTo>
                  <a:cubicBezTo>
                    <a:pt x="145" y="87"/>
                    <a:pt x="145" y="87"/>
                    <a:pt x="145" y="87"/>
                  </a:cubicBezTo>
                  <a:cubicBezTo>
                    <a:pt x="180" y="87"/>
                    <a:pt x="210" y="100"/>
                    <a:pt x="234" y="122"/>
                  </a:cubicBezTo>
                  <a:close/>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a:endParaRPr>
            </a:p>
          </p:txBody>
        </p:sp>
      </p:grpSp>
      <p:grpSp>
        <p:nvGrpSpPr>
          <p:cNvPr id="53" name="Group 52"/>
          <p:cNvGrpSpPr/>
          <p:nvPr/>
        </p:nvGrpSpPr>
        <p:grpSpPr>
          <a:xfrm>
            <a:off x="3837499" y="4364672"/>
            <a:ext cx="2797667" cy="2166366"/>
            <a:chOff x="939137" y="4427983"/>
            <a:chExt cx="2841183" cy="2166673"/>
          </a:xfrm>
        </p:grpSpPr>
        <p:sp>
          <p:nvSpPr>
            <p:cNvPr id="54" name="Rectangle 53"/>
            <p:cNvSpPr/>
            <p:nvPr/>
          </p:nvSpPr>
          <p:spPr bwMode="auto">
            <a:xfrm>
              <a:off x="939137" y="5019170"/>
              <a:ext cx="2841183" cy="1575486"/>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41" tIns="274281" rIns="91427" bIns="137141" numCol="1" spcCol="0" rtlCol="0" fromWordArt="0" anchor="b" anchorCtr="0" forceAA="0" compatLnSpc="1">
              <a:prstTxWarp prst="textNoShape">
                <a:avLst/>
              </a:prstTxWarp>
              <a:noAutofit/>
            </a:bodyPr>
            <a:lstStyle/>
            <a:p>
              <a:pPr defTabSz="914188">
                <a:defRPr/>
              </a:pPr>
              <a:endParaRPr lang="en-US" sz="2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Rectangle 54"/>
            <p:cNvSpPr/>
            <p:nvPr/>
          </p:nvSpPr>
          <p:spPr bwMode="auto">
            <a:xfrm>
              <a:off x="939137" y="4427983"/>
              <a:ext cx="2841183"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188">
                <a:defRPr/>
              </a:pPr>
              <a:r>
                <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Windows</a:t>
              </a:r>
            </a:p>
          </p:txBody>
        </p:sp>
      </p:grpSp>
      <p:grpSp>
        <p:nvGrpSpPr>
          <p:cNvPr id="3" name="Group 2"/>
          <p:cNvGrpSpPr/>
          <p:nvPr/>
        </p:nvGrpSpPr>
        <p:grpSpPr>
          <a:xfrm>
            <a:off x="4107860" y="5368746"/>
            <a:ext cx="2256947" cy="406208"/>
            <a:chOff x="4264941" y="5556848"/>
            <a:chExt cx="2257267" cy="406265"/>
          </a:xfrm>
        </p:grpSpPr>
        <p:sp>
          <p:nvSpPr>
            <p:cNvPr id="44" name="Freeform 130"/>
            <p:cNvSpPr>
              <a:spLocks noChangeAspect="1" noEditPoints="1"/>
            </p:cNvSpPr>
            <p:nvPr/>
          </p:nvSpPr>
          <p:spPr bwMode="black">
            <a:xfrm>
              <a:off x="4264941" y="5596162"/>
              <a:ext cx="322794" cy="321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45" name="TextBox 44"/>
            <p:cNvSpPr txBox="1"/>
            <p:nvPr/>
          </p:nvSpPr>
          <p:spPr>
            <a:xfrm>
              <a:off x="4587735" y="5556848"/>
              <a:ext cx="1934473" cy="406265"/>
            </a:xfrm>
            <a:prstGeom prst="rect">
              <a:avLst/>
            </a:prstGeom>
            <a:noFill/>
          </p:spPr>
          <p:txBody>
            <a:bodyPr wrap="square" rIns="0" rtlCol="0">
              <a:spAutoFit/>
            </a:bodyPr>
            <a:lstStyle/>
            <a:p>
              <a:pPr defTabSz="914367">
                <a:defRPr/>
              </a:pPr>
              <a:r>
                <a:rPr lang="en-US" sz="2000">
                  <a:solidFill>
                    <a:srgbClr val="002050"/>
                  </a:solidFill>
                  <a:latin typeface="Segoe UI"/>
                </a:rPr>
                <a:t>Windows Server</a:t>
              </a:r>
            </a:p>
          </p:txBody>
        </p:sp>
      </p:grpSp>
      <p:sp>
        <p:nvSpPr>
          <p:cNvPr id="10" name="Content Placeholder 2"/>
          <p:cNvSpPr txBox="1">
            <a:spLocks/>
          </p:cNvSpPr>
          <p:nvPr/>
        </p:nvSpPr>
        <p:spPr>
          <a:xfrm>
            <a:off x="7575330" y="1659070"/>
            <a:ext cx="4387872" cy="4999918"/>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1800"/>
              </a:spcBef>
              <a:buClr>
                <a:srgbClr val="0078D7"/>
              </a:buClr>
              <a:defRPr/>
            </a:pPr>
            <a:r>
              <a:rPr lang="en-US" sz="2000">
                <a:solidFill>
                  <a:srgbClr val="2C2C2C"/>
                </a:solidFill>
                <a:latin typeface="Segoe UI Light"/>
              </a:rPr>
              <a:t>SUSE Enterprise Linux (SLES) v12 SP2</a:t>
            </a:r>
          </a:p>
          <a:p>
            <a:pPr marL="224097" indent="-224097" defTabSz="896386">
              <a:spcBef>
                <a:spcPts val="1800"/>
              </a:spcBef>
              <a:buClr>
                <a:srgbClr val="0078D7"/>
              </a:buClr>
              <a:defRPr/>
            </a:pPr>
            <a:r>
              <a:rPr lang="en-US" sz="2000">
                <a:solidFill>
                  <a:srgbClr val="2C2C2C"/>
                </a:solidFill>
                <a:latin typeface="Segoe UI Light"/>
              </a:rPr>
              <a:t>RedHat Enterprise Linux (RHEL) 7.4</a:t>
            </a:r>
          </a:p>
          <a:p>
            <a:pPr marL="224097" indent="-224097" defTabSz="896386">
              <a:spcBef>
                <a:spcPts val="1800"/>
              </a:spcBef>
              <a:buClr>
                <a:srgbClr val="0078D7"/>
              </a:buClr>
              <a:defRPr/>
            </a:pPr>
            <a:r>
              <a:rPr lang="en-US" sz="2000">
                <a:solidFill>
                  <a:srgbClr val="2C2C2C"/>
                </a:solidFill>
                <a:latin typeface="Segoe UI Light"/>
              </a:rPr>
              <a:t>Ubuntu 16.04, 16.10</a:t>
            </a:r>
          </a:p>
          <a:p>
            <a:pPr marL="224097" indent="-224097" defTabSz="896386">
              <a:spcBef>
                <a:spcPts val="1800"/>
              </a:spcBef>
              <a:buClr>
                <a:srgbClr val="0078D7"/>
              </a:buClr>
              <a:defRPr/>
            </a:pPr>
            <a:r>
              <a:rPr lang="en-US" sz="2000">
                <a:solidFill>
                  <a:srgbClr val="2C2C2C"/>
                </a:solidFill>
                <a:latin typeface="Segoe UI Light"/>
              </a:rPr>
              <a:t>Possibly other Linux distributions in the future</a:t>
            </a:r>
          </a:p>
          <a:p>
            <a:pPr marL="224097" indent="-224097" defTabSz="896386">
              <a:spcBef>
                <a:spcPts val="1800"/>
              </a:spcBef>
              <a:buClr>
                <a:srgbClr val="0078D7"/>
              </a:buClr>
              <a:defRPr/>
            </a:pPr>
            <a:r>
              <a:rPr lang="en-US" sz="2000">
                <a:solidFill>
                  <a:srgbClr val="2C2C2C"/>
                </a:solidFill>
                <a:latin typeface="Segoe UI Light"/>
              </a:rPr>
              <a:t>Docker: Windows &amp; Linux containers</a:t>
            </a:r>
          </a:p>
          <a:p>
            <a:pPr marL="224097" indent="-224097" defTabSz="896386">
              <a:spcBef>
                <a:spcPts val="1800"/>
              </a:spcBef>
              <a:buClr>
                <a:srgbClr val="0078D7"/>
              </a:buClr>
              <a:defRPr/>
            </a:pPr>
            <a:r>
              <a:rPr lang="en-US" sz="2000">
                <a:solidFill>
                  <a:srgbClr val="2C2C2C"/>
                </a:solidFill>
                <a:latin typeface="Segoe UI Light"/>
              </a:rPr>
              <a:t>Windows Server / Windows 10</a:t>
            </a:r>
          </a:p>
        </p:txBody>
      </p:sp>
      <p:pic>
        <p:nvPicPr>
          <p:cNvPr id="40962" name="Picture 2" descr="Image result for red ha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242" y="4240937"/>
            <a:ext cx="2215479" cy="714838"/>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Image result for windows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3177" y="5874820"/>
            <a:ext cx="1743128" cy="32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7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4358</Words>
  <Application>Microsoft Office PowerPoint</Application>
  <PresentationFormat>Widescreen</PresentationFormat>
  <Paragraphs>573</Paragraphs>
  <Slides>41</Slides>
  <Notes>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Calibri</vt:lpstr>
      <vt:lpstr>Calibri Light</vt:lpstr>
      <vt:lpstr>Consolas</vt:lpstr>
      <vt:lpstr>Lucida Console</vt:lpstr>
      <vt:lpstr>Segoe UI</vt:lpstr>
      <vt:lpstr>Segoe UI Black</vt:lpstr>
      <vt:lpstr>Segoe UI Light</vt:lpstr>
      <vt:lpstr>Segoe UI Light (heading)</vt:lpstr>
      <vt:lpstr>Segoe UI Semibold</vt:lpstr>
      <vt:lpstr>Wingdings</vt:lpstr>
      <vt:lpstr>Wingdings 3</vt:lpstr>
      <vt:lpstr>Office Theme</vt:lpstr>
      <vt:lpstr>Adaptive Query Processing Feature Family</vt:lpstr>
      <vt:lpstr>Batch Mode Memory Grant Feedback</vt:lpstr>
      <vt:lpstr>Resumable Online Index Rebuild</vt:lpstr>
      <vt:lpstr>Distributed Transactions</vt:lpstr>
      <vt:lpstr>Cluster Type</vt:lpstr>
      <vt:lpstr>Minimum Replica Commit</vt:lpstr>
      <vt:lpstr> Automatic Tuning </vt:lpstr>
      <vt:lpstr>Automatic Plan Correction</vt:lpstr>
      <vt:lpstr>SQL Server Supported Platforms</vt:lpstr>
      <vt:lpstr>Installation Changes</vt:lpstr>
      <vt:lpstr>SSRS – Setup</vt:lpstr>
      <vt:lpstr>TempDB – Setup</vt:lpstr>
      <vt:lpstr>SQL Server 2017 Expands Query Store</vt:lpstr>
      <vt:lpstr>What is a Graph Database?</vt:lpstr>
      <vt:lpstr>PowerPoint Presentation</vt:lpstr>
      <vt:lpstr>Why SQL Server Machine Learning Services?</vt:lpstr>
      <vt:lpstr>PowerPoint Presentation</vt:lpstr>
      <vt:lpstr>PowerPoint Presentation</vt:lpstr>
      <vt:lpstr>PowerPoint Presentation</vt:lpstr>
      <vt:lpstr>The Installer Experience</vt:lpstr>
      <vt:lpstr>Consent and Download</vt:lpstr>
      <vt:lpstr>Demo</vt:lpstr>
      <vt:lpstr>sp_execute_external_script</vt:lpstr>
      <vt:lpstr>The SQL Extensibility Architecture</vt:lpstr>
      <vt:lpstr>R/Python and SQL Server Together</vt:lpstr>
      <vt:lpstr>Demo</vt:lpstr>
      <vt:lpstr>SQL Server Machine Learning Services is Scalable</vt:lpstr>
      <vt:lpstr>SQL Server Machine Learning Services is Secure</vt:lpstr>
      <vt:lpstr>External Resource Pools</vt:lpstr>
      <vt:lpstr>Managing, Monitoring, and Troubleshooting</vt:lpstr>
      <vt:lpstr>Pay Attention to These</vt:lpstr>
      <vt:lpstr>SQL Server and Machine Learning @ Scale</vt:lpstr>
      <vt:lpstr>Demo</vt:lpstr>
      <vt:lpstr>What is New for SQL Server 2017</vt:lpstr>
      <vt:lpstr>PowerPoint Presentation</vt:lpstr>
      <vt:lpstr>R Integration with SQL Server – SQL Server Compute Context</vt:lpstr>
      <vt:lpstr>Best Practices and Performance Considerations</vt:lpstr>
      <vt:lpstr>The SQL Server R Lifecycle</vt:lpstr>
      <vt:lpstr>PowerPoint Presentation</vt:lpstr>
      <vt:lpstr>PowerPoint Presentation</vt:lpstr>
      <vt:lpstr>In review: session objectives and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Query Processing Feature Family</dc:title>
  <dc:creator>Don Rohan Castelino</dc:creator>
  <cp:lastModifiedBy>Don Rohan Castelino</cp:lastModifiedBy>
  <cp:revision>2</cp:revision>
  <dcterms:created xsi:type="dcterms:W3CDTF">2018-12-11T13:56:14Z</dcterms:created>
  <dcterms:modified xsi:type="dcterms:W3CDTF">2018-12-11T13:57:43Z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docast@microsoft.com</vt:lpwstr>
  </property>
  <property fmtid="{D5CDD505-2E9C-101B-9397-08002B2CF9AE}" pid="5" name="MSIP_Label_f42aa342-8706-4288-bd11-ebb85995028c_SetDate">
    <vt:lpwstr>2018-12-11T13:56:42.4367256Z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